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8288000" cy="10287000"/>
  <p:notesSz cx="6858000" cy="9144000"/>
  <p:embeddedFontLst>
    <p:embeddedFont>
      <p:font typeface="Open Sans Bold" charset="1" panose="00000000000000000000"/>
      <p:regular r:id="rId52"/>
    </p:embeddedFont>
    <p:embeddedFont>
      <p:font typeface="Open Sans" charset="1" panose="00000000000000000000"/>
      <p:regular r:id="rId53"/>
    </p:embeddedFont>
    <p:embeddedFont>
      <p:font typeface="The Seasons Bold" charset="1" panose="00000000000000000000"/>
      <p:regular r:id="rId54"/>
    </p:embeddedFont>
    <p:embeddedFont>
      <p:font typeface="Canva Sans Bold" charset="1" panose="020B0803030501040103"/>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4.png" Type="http://schemas.openxmlformats.org/officeDocument/2006/relationships/image"/><Relationship Id="rId6" Target="../media/image8.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0.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50.jpeg" Type="http://schemas.openxmlformats.org/officeDocument/2006/relationships/image"/><Relationship Id="rId5" Target="../media/image51.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1370454" y="0"/>
            <a:ext cx="6917546" cy="10287000"/>
            <a:chOff x="0" y="0"/>
            <a:chExt cx="9223395" cy="13716000"/>
          </a:xfrm>
        </p:grpSpPr>
        <p:pic>
          <p:nvPicPr>
            <p:cNvPr name="Picture 3" id="3"/>
            <p:cNvPicPr>
              <a:picLocks noChangeAspect="true"/>
            </p:cNvPicPr>
            <p:nvPr/>
          </p:nvPicPr>
          <p:blipFill>
            <a:blip r:embed="rId2"/>
            <a:srcRect l="7792" t="0" r="53793" b="0"/>
            <a:stretch>
              <a:fillRect/>
            </a:stretch>
          </p:blipFill>
          <p:spPr>
            <a:xfrm flipH="false" flipV="false">
              <a:off x="0" y="0"/>
              <a:ext cx="9223395" cy="13716000"/>
            </a:xfrm>
            <a:prstGeom prst="rect">
              <a:avLst/>
            </a:prstGeom>
          </p:spPr>
        </p:pic>
      </p:grpSp>
      <p:sp>
        <p:nvSpPr>
          <p:cNvPr name="TextBox 4" id="4"/>
          <p:cNvSpPr txBox="true"/>
          <p:nvPr/>
        </p:nvSpPr>
        <p:spPr>
          <a:xfrm rot="0">
            <a:off x="1028700" y="981075"/>
            <a:ext cx="9701491" cy="4558610"/>
          </a:xfrm>
          <a:prstGeom prst="rect">
            <a:avLst/>
          </a:prstGeom>
        </p:spPr>
        <p:txBody>
          <a:bodyPr anchor="t" rtlCol="false" tIns="0" lIns="0" bIns="0" rIns="0">
            <a:spAutoFit/>
          </a:bodyPr>
          <a:lstStyle/>
          <a:p>
            <a:pPr algn="l">
              <a:lnSpc>
                <a:spcPts val="12010"/>
              </a:lnSpc>
            </a:pPr>
            <a:r>
              <a:rPr lang="en-US" sz="9608" b="true">
                <a:solidFill>
                  <a:srgbClr val="201E18"/>
                </a:solidFill>
                <a:latin typeface="Open Sans Bold"/>
                <a:ea typeface="Open Sans Bold"/>
                <a:cs typeface="Open Sans Bold"/>
                <a:sym typeface="Open Sans Bold"/>
              </a:rPr>
              <a:t>HOME ENERGY MANAGEMENT SYSTEM​</a:t>
            </a:r>
          </a:p>
        </p:txBody>
      </p:sp>
      <p:sp>
        <p:nvSpPr>
          <p:cNvPr name="TextBox 5" id="5"/>
          <p:cNvSpPr txBox="true"/>
          <p:nvPr/>
        </p:nvSpPr>
        <p:spPr>
          <a:xfrm rot="0">
            <a:off x="1028700" y="8561304"/>
            <a:ext cx="5155739" cy="694962"/>
          </a:xfrm>
          <a:prstGeom prst="rect">
            <a:avLst/>
          </a:prstGeom>
        </p:spPr>
        <p:txBody>
          <a:bodyPr anchor="t" rtlCol="false" tIns="0" lIns="0" bIns="0" rIns="0">
            <a:spAutoFit/>
          </a:bodyPr>
          <a:lstStyle/>
          <a:p>
            <a:pPr algn="l">
              <a:lnSpc>
                <a:spcPts val="5794"/>
              </a:lnSpc>
            </a:pPr>
            <a:r>
              <a:rPr lang="en-US" sz="4139" spc="504">
                <a:solidFill>
                  <a:srgbClr val="201E18"/>
                </a:solidFill>
                <a:latin typeface="Open Sans"/>
                <a:ea typeface="Open Sans"/>
                <a:cs typeface="Open Sans"/>
                <a:sym typeface="Open Sans"/>
              </a:rPr>
              <a:t>24-25J-222​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sp>
        <p:nvSpPr>
          <p:cNvPr name="Freeform 2" id="2"/>
          <p:cNvSpPr/>
          <p:nvPr/>
        </p:nvSpPr>
        <p:spPr>
          <a:xfrm flipH="false" flipV="false" rot="0">
            <a:off x="4367960" y="0"/>
            <a:ext cx="13920040" cy="10161877"/>
          </a:xfrm>
          <a:custGeom>
            <a:avLst/>
            <a:gdLst/>
            <a:ahLst/>
            <a:cxnLst/>
            <a:rect r="r" b="b" t="t" l="l"/>
            <a:pathLst>
              <a:path h="10161877" w="13920040">
                <a:moveTo>
                  <a:pt x="0" y="0"/>
                </a:moveTo>
                <a:lnTo>
                  <a:pt x="13920040" y="0"/>
                </a:lnTo>
                <a:lnTo>
                  <a:pt x="13920040" y="10161877"/>
                </a:lnTo>
                <a:lnTo>
                  <a:pt x="0" y="10161877"/>
                </a:lnTo>
                <a:lnTo>
                  <a:pt x="0" y="0"/>
                </a:lnTo>
                <a:close/>
              </a:path>
            </a:pathLst>
          </a:custGeom>
          <a:blipFill>
            <a:blip r:embed="rId2"/>
            <a:stretch>
              <a:fillRect l="-4034" t="-5644" r="-4194" b="-5546"/>
            </a:stretch>
          </a:blipFill>
        </p:spPr>
      </p:sp>
      <p:sp>
        <p:nvSpPr>
          <p:cNvPr name="TextBox 3" id="3"/>
          <p:cNvSpPr txBox="true"/>
          <p:nvPr/>
        </p:nvSpPr>
        <p:spPr>
          <a:xfrm rot="0">
            <a:off x="0" y="3249101"/>
            <a:ext cx="5083330" cy="2584450"/>
          </a:xfrm>
          <a:prstGeom prst="rect">
            <a:avLst/>
          </a:prstGeom>
        </p:spPr>
        <p:txBody>
          <a:bodyPr anchor="t" rtlCol="false" tIns="0" lIns="0" bIns="0" rIns="0">
            <a:spAutoFit/>
          </a:bodyPr>
          <a:lstStyle/>
          <a:p>
            <a:pPr algn="l">
              <a:lnSpc>
                <a:spcPts val="9440"/>
              </a:lnSpc>
            </a:pPr>
            <a:r>
              <a:rPr lang="en-US" sz="8000" b="true">
                <a:solidFill>
                  <a:srgbClr val="201E18"/>
                </a:solidFill>
                <a:latin typeface="The Seasons Bold"/>
                <a:ea typeface="The Seasons Bold"/>
                <a:cs typeface="The Seasons Bold"/>
                <a:sym typeface="The Seasons Bold"/>
              </a:rPr>
              <a:t>SYSTEM DIAGRAM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028700" y="2332880"/>
            <a:ext cx="5486936" cy="548693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nvGrpSpPr>
          <p:cNvPr name="Group 4" id="4"/>
          <p:cNvGrpSpPr/>
          <p:nvPr/>
        </p:nvGrpSpPr>
        <p:grpSpPr>
          <a:xfrm rot="0">
            <a:off x="0" y="8773638"/>
            <a:ext cx="18288000" cy="1513362"/>
            <a:chOff x="0" y="0"/>
            <a:chExt cx="24384000" cy="2017815"/>
          </a:xfrm>
        </p:grpSpPr>
        <p:pic>
          <p:nvPicPr>
            <p:cNvPr name="Picture 5" id="5"/>
            <p:cNvPicPr>
              <a:picLocks noChangeAspect="true"/>
            </p:cNvPicPr>
            <p:nvPr/>
          </p:nvPicPr>
          <p:blipFill>
            <a:blip r:embed="rId3"/>
            <a:srcRect l="0" t="39469" r="0" b="49040"/>
            <a:stretch>
              <a:fillRect/>
            </a:stretch>
          </p:blipFill>
          <p:spPr>
            <a:xfrm flipH="false" flipV="false">
              <a:off x="0" y="0"/>
              <a:ext cx="24384000" cy="2017815"/>
            </a:xfrm>
            <a:prstGeom prst="rect">
              <a:avLst/>
            </a:prstGeom>
          </p:spPr>
        </p:pic>
      </p:grpSp>
      <p:sp>
        <p:nvSpPr>
          <p:cNvPr name="TextBox 6" id="6"/>
          <p:cNvSpPr txBox="true"/>
          <p:nvPr/>
        </p:nvSpPr>
        <p:spPr>
          <a:xfrm rot="0">
            <a:off x="6741698" y="3387693"/>
            <a:ext cx="10517602" cy="3822924"/>
          </a:xfrm>
          <a:prstGeom prst="rect">
            <a:avLst/>
          </a:prstGeom>
        </p:spPr>
        <p:txBody>
          <a:bodyPr anchor="t" rtlCol="false" tIns="0" lIns="0" bIns="0" rIns="0">
            <a:spAutoFit/>
          </a:bodyPr>
          <a:lstStyle/>
          <a:p>
            <a:pPr algn="ctr">
              <a:lnSpc>
                <a:spcPts val="9544"/>
              </a:lnSpc>
            </a:pPr>
            <a:r>
              <a:rPr lang="en-US" b="true" sz="8088">
                <a:solidFill>
                  <a:srgbClr val="201E18"/>
                </a:solidFill>
                <a:latin typeface="The Seasons Bold"/>
                <a:ea typeface="The Seasons Bold"/>
                <a:cs typeface="The Seasons Bold"/>
                <a:sym typeface="The Seasons Bold"/>
              </a:rPr>
              <a:t>IT21173318​</a:t>
            </a:r>
          </a:p>
          <a:p>
            <a:pPr algn="ctr">
              <a:lnSpc>
                <a:spcPts val="9544"/>
              </a:lnSpc>
            </a:pPr>
            <a:r>
              <a:rPr lang="en-US" b="true" sz="8088">
                <a:solidFill>
                  <a:srgbClr val="201E18"/>
                </a:solidFill>
                <a:latin typeface="The Seasons Bold"/>
                <a:ea typeface="The Seasons Bold"/>
                <a:cs typeface="The Seasons Bold"/>
                <a:sym typeface="The Seasons Bold"/>
              </a:rPr>
              <a:t>ADHIKARI A. M. S. S​</a:t>
            </a:r>
          </a:p>
          <a:p>
            <a:pPr algn="ctr">
              <a:lnSpc>
                <a:spcPts val="9544"/>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4213194" y="0"/>
            <a:ext cx="4074806" cy="10287000"/>
            <a:chOff x="0" y="0"/>
            <a:chExt cx="5433074" cy="13716000"/>
          </a:xfrm>
        </p:grpSpPr>
        <p:pic>
          <p:nvPicPr>
            <p:cNvPr name="Picture 3" id="3"/>
            <p:cNvPicPr>
              <a:picLocks noChangeAspect="true"/>
            </p:cNvPicPr>
            <p:nvPr/>
          </p:nvPicPr>
          <p:blipFill>
            <a:blip r:embed="rId2"/>
            <a:srcRect l="36820" t="0" r="36820" b="0"/>
            <a:stretch>
              <a:fillRect/>
            </a:stretch>
          </p:blipFill>
          <p:spPr>
            <a:xfrm flipH="false" flipV="false">
              <a:off x="0" y="0"/>
              <a:ext cx="5433074" cy="13716000"/>
            </a:xfrm>
            <a:prstGeom prst="rect">
              <a:avLst/>
            </a:prstGeom>
          </p:spPr>
        </p:pic>
      </p:grpSp>
      <p:sp>
        <p:nvSpPr>
          <p:cNvPr name="TextBox 4" id="4"/>
          <p:cNvSpPr txBox="true"/>
          <p:nvPr/>
        </p:nvSpPr>
        <p:spPr>
          <a:xfrm rot="0">
            <a:off x="0" y="-161925"/>
            <a:ext cx="14213194" cy="1465580"/>
          </a:xfrm>
          <a:prstGeom prst="rect">
            <a:avLst/>
          </a:prstGeom>
        </p:spPr>
        <p:txBody>
          <a:bodyPr anchor="t" rtlCol="false" tIns="0" lIns="0" bIns="0" rIns="0">
            <a:spAutoFit/>
          </a:bodyPr>
          <a:lstStyle/>
          <a:p>
            <a:pPr algn="ctr">
              <a:lnSpc>
                <a:spcPts val="10029"/>
              </a:lnSpc>
            </a:pPr>
            <a:r>
              <a:rPr lang="en-US" b="true" sz="8499">
                <a:solidFill>
                  <a:srgbClr val="201E18"/>
                </a:solidFill>
                <a:latin typeface="The Seasons Bold"/>
                <a:ea typeface="The Seasons Bold"/>
                <a:cs typeface="The Seasons Bold"/>
                <a:sym typeface="The Seasons Bold"/>
              </a:rPr>
              <a:t>INTRODUCTION</a:t>
            </a:r>
          </a:p>
        </p:txBody>
      </p:sp>
      <p:sp>
        <p:nvSpPr>
          <p:cNvPr name="TextBox 5" id="5"/>
          <p:cNvSpPr txBox="true"/>
          <p:nvPr/>
        </p:nvSpPr>
        <p:spPr>
          <a:xfrm rot="0">
            <a:off x="691049" y="1522730"/>
            <a:ext cx="12901618" cy="6670040"/>
          </a:xfrm>
          <a:prstGeom prst="rect">
            <a:avLst/>
          </a:prstGeom>
        </p:spPr>
        <p:txBody>
          <a:bodyPr anchor="t" rtlCol="false" tIns="0" lIns="0" bIns="0" rIns="0">
            <a:spAutoFit/>
          </a:bodyPr>
          <a:lstStyle/>
          <a:p>
            <a:pPr algn="l">
              <a:lnSpc>
                <a:spcPts val="4060"/>
              </a:lnSpc>
            </a:pPr>
            <a:r>
              <a:rPr lang="en-US" sz="2900" spc="8">
                <a:solidFill>
                  <a:srgbClr val="201E18"/>
                </a:solidFill>
                <a:latin typeface="Open Sans"/>
                <a:ea typeface="Open Sans"/>
                <a:cs typeface="Open Sans"/>
                <a:sym typeface="Open Sans"/>
              </a:rPr>
              <a:t>System is designed to provide an optimized and user-friendly solution for managing gas and fire safety. It ensures that emergencies are handled efficiently without requiring human intervention.​</a:t>
            </a:r>
          </a:p>
          <a:p>
            <a:pPr algn="l">
              <a:lnSpc>
                <a:spcPts val="4060"/>
              </a:lnSpc>
            </a:pPr>
            <a:r>
              <a:rPr lang="en-US" sz="2900" spc="8">
                <a:solidFill>
                  <a:srgbClr val="201E18"/>
                </a:solidFill>
                <a:latin typeface="Open Sans"/>
                <a:ea typeface="Open Sans"/>
                <a:cs typeface="Open Sans"/>
                <a:sym typeface="Open Sans"/>
              </a:rPr>
              <a:t>​</a:t>
            </a:r>
          </a:p>
          <a:p>
            <a:pPr algn="l" marL="626114" indent="-313057" lvl="1">
              <a:lnSpc>
                <a:spcPts val="4060"/>
              </a:lnSpc>
              <a:buFont typeface="Arial"/>
              <a:buChar char="•"/>
            </a:pPr>
            <a:r>
              <a:rPr lang="en-US" b="true" sz="2900" spc="8">
                <a:solidFill>
                  <a:srgbClr val="201E18"/>
                </a:solidFill>
                <a:latin typeface="Open Sans Bold"/>
                <a:ea typeface="Open Sans Bold"/>
                <a:cs typeface="Open Sans Bold"/>
                <a:sym typeface="Open Sans Bold"/>
              </a:rPr>
              <a:t>Automatic Gas Control:</a:t>
            </a:r>
            <a:r>
              <a:rPr lang="en-US" sz="2900" spc="8">
                <a:solidFill>
                  <a:srgbClr val="201E18"/>
                </a:solidFill>
                <a:latin typeface="Open Sans"/>
                <a:ea typeface="Open Sans"/>
                <a:cs typeface="Open Sans"/>
                <a:sym typeface="Open Sans"/>
              </a:rPr>
              <a:t> Gas flow can be controlled using voice commands. In case of a leak or emergency, the system promptly responds by shutting off the supply and notifying users.​</a:t>
            </a:r>
          </a:p>
          <a:p>
            <a:pPr algn="l" marL="626114" indent="-313057" lvl="1">
              <a:lnSpc>
                <a:spcPts val="4060"/>
              </a:lnSpc>
              <a:buFont typeface="Arial"/>
              <a:buChar char="•"/>
            </a:pPr>
            <a:r>
              <a:rPr lang="en-US" b="true" sz="2900" spc="8">
                <a:solidFill>
                  <a:srgbClr val="201E18"/>
                </a:solidFill>
                <a:latin typeface="Open Sans Bold"/>
                <a:ea typeface="Open Sans Bold"/>
                <a:cs typeface="Open Sans Bold"/>
                <a:sym typeface="Open Sans Bold"/>
              </a:rPr>
              <a:t>Fire Detection and Response:</a:t>
            </a:r>
            <a:r>
              <a:rPr lang="en-US" sz="2900" spc="8">
                <a:solidFill>
                  <a:srgbClr val="201E18"/>
                </a:solidFill>
                <a:latin typeface="Open Sans"/>
                <a:ea typeface="Open Sans"/>
                <a:cs typeface="Open Sans"/>
                <a:sym typeface="Open Sans"/>
              </a:rPr>
              <a:t> Sudden fires are detected using image processing and sensors. The system captures the event and initiates necessary safety measures.​</a:t>
            </a:r>
          </a:p>
          <a:p>
            <a:pPr algn="l" marL="626114" indent="-313057" lvl="1">
              <a:lnSpc>
                <a:spcPts val="4060"/>
              </a:lnSpc>
              <a:buFont typeface="Arial"/>
              <a:buChar char="•"/>
            </a:pPr>
            <a:r>
              <a:rPr lang="en-US" b="true" sz="2900" spc="8">
                <a:solidFill>
                  <a:srgbClr val="201E18"/>
                </a:solidFill>
                <a:latin typeface="Open Sans Bold"/>
                <a:ea typeface="Open Sans Bold"/>
                <a:cs typeface="Open Sans Bold"/>
                <a:sym typeface="Open Sans Bold"/>
              </a:rPr>
              <a:t>Real-Time Monitoring:</a:t>
            </a:r>
            <a:r>
              <a:rPr lang="en-US" sz="2900" spc="8">
                <a:solidFill>
                  <a:srgbClr val="201E18"/>
                </a:solidFill>
                <a:latin typeface="Open Sans"/>
                <a:ea typeface="Open Sans"/>
                <a:cs typeface="Open Sans"/>
                <a:sym typeface="Open Sans"/>
              </a:rPr>
              <a:t> It continuously monitors the system’s status, generates real-time reports, enables remote control of operations, and delivers optimal performance while prioritizing energy efficiency​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6135623" y="0"/>
            <a:ext cx="2152377" cy="10287000"/>
            <a:chOff x="0" y="0"/>
            <a:chExt cx="2869836" cy="13716000"/>
          </a:xfrm>
        </p:grpSpPr>
        <p:pic>
          <p:nvPicPr>
            <p:cNvPr name="Picture 3" id="3"/>
            <p:cNvPicPr>
              <a:picLocks noChangeAspect="true"/>
            </p:cNvPicPr>
            <p:nvPr/>
          </p:nvPicPr>
          <p:blipFill>
            <a:blip r:embed="rId2"/>
            <a:srcRect l="49007" t="0" r="37052" b="0"/>
            <a:stretch>
              <a:fillRect/>
            </a:stretch>
          </p:blipFill>
          <p:spPr>
            <a:xfrm flipH="false" flipV="false">
              <a:off x="0" y="0"/>
              <a:ext cx="2869836" cy="13716000"/>
            </a:xfrm>
            <a:prstGeom prst="rect">
              <a:avLst/>
            </a:prstGeom>
          </p:spPr>
        </p:pic>
      </p:grpSp>
      <p:grpSp>
        <p:nvGrpSpPr>
          <p:cNvPr name="Group 4" id="4"/>
          <p:cNvGrpSpPr/>
          <p:nvPr/>
        </p:nvGrpSpPr>
        <p:grpSpPr>
          <a:xfrm rot="0">
            <a:off x="0" y="0"/>
            <a:ext cx="2152377" cy="10287000"/>
            <a:chOff x="0" y="0"/>
            <a:chExt cx="2869836" cy="13716000"/>
          </a:xfrm>
        </p:grpSpPr>
        <p:pic>
          <p:nvPicPr>
            <p:cNvPr name="Picture 5" id="5"/>
            <p:cNvPicPr>
              <a:picLocks noChangeAspect="true"/>
            </p:cNvPicPr>
            <p:nvPr/>
          </p:nvPicPr>
          <p:blipFill>
            <a:blip r:embed="rId2"/>
            <a:srcRect l="10810" t="0" r="75249" b="0"/>
            <a:stretch>
              <a:fillRect/>
            </a:stretch>
          </p:blipFill>
          <p:spPr>
            <a:xfrm flipH="false" flipV="false">
              <a:off x="0" y="0"/>
              <a:ext cx="2869836" cy="13716000"/>
            </a:xfrm>
            <a:prstGeom prst="rect">
              <a:avLst/>
            </a:prstGeom>
          </p:spPr>
        </p:pic>
      </p:grpSp>
      <p:sp>
        <p:nvSpPr>
          <p:cNvPr name="TextBox 6" id="6"/>
          <p:cNvSpPr txBox="true"/>
          <p:nvPr/>
        </p:nvSpPr>
        <p:spPr>
          <a:xfrm rot="0">
            <a:off x="2839755" y="2154238"/>
            <a:ext cx="12608491" cy="5549900"/>
          </a:xfrm>
          <a:prstGeom prst="rect">
            <a:avLst/>
          </a:prstGeom>
        </p:spPr>
        <p:txBody>
          <a:bodyPr anchor="t" rtlCol="false" tIns="0" lIns="0" bIns="0" rIns="0">
            <a:spAutoFit/>
          </a:bodyPr>
          <a:lstStyle/>
          <a:p>
            <a:pPr algn="just" marL="755651" indent="-377825" lvl="1">
              <a:lnSpc>
                <a:spcPts val="4900"/>
              </a:lnSpc>
              <a:buFont typeface="Arial"/>
              <a:buChar char="•"/>
            </a:pPr>
            <a:r>
              <a:rPr lang="en-US" sz="3500" spc="10">
                <a:solidFill>
                  <a:srgbClr val="201E18"/>
                </a:solidFill>
                <a:latin typeface="Open Sans"/>
                <a:ea typeface="Open Sans"/>
                <a:cs typeface="Open Sans"/>
                <a:sym typeface="Open Sans"/>
              </a:rPr>
              <a:t>Developing a Responsive Web application for detect the emergency situation of the fire and gas of the home energy management system.</a:t>
            </a:r>
            <a:r>
              <a:rPr lang="en-US" sz="3500" spc="10">
                <a:solidFill>
                  <a:srgbClr val="201E18"/>
                </a:solidFill>
                <a:latin typeface="Open Sans"/>
                <a:ea typeface="Open Sans"/>
                <a:cs typeface="Open Sans"/>
                <a:sym typeface="Open Sans"/>
              </a:rPr>
              <a:t>​</a:t>
            </a:r>
          </a:p>
          <a:p>
            <a:pPr algn="just">
              <a:lnSpc>
                <a:spcPts val="4900"/>
              </a:lnSpc>
            </a:pPr>
            <a:r>
              <a:rPr lang="en-US" sz="3500" spc="10">
                <a:solidFill>
                  <a:srgbClr val="201E18"/>
                </a:solidFill>
                <a:latin typeface="Open Sans"/>
                <a:ea typeface="Open Sans"/>
                <a:cs typeface="Open Sans"/>
                <a:sym typeface="Open Sans"/>
              </a:rPr>
              <a:t>​</a:t>
            </a:r>
          </a:p>
          <a:p>
            <a:pPr algn="just" marL="755651" indent="-377825" lvl="1">
              <a:lnSpc>
                <a:spcPts val="4900"/>
              </a:lnSpc>
              <a:buFont typeface="Arial"/>
              <a:buChar char="•"/>
            </a:pPr>
            <a:r>
              <a:rPr lang="en-US" sz="3500" spc="10">
                <a:solidFill>
                  <a:srgbClr val="201E18"/>
                </a:solidFill>
                <a:latin typeface="Open Sans"/>
                <a:ea typeface="Open Sans"/>
                <a:cs typeface="Open Sans"/>
                <a:sym typeface="Open Sans"/>
              </a:rPr>
              <a:t>This system will enhance safety and energy optimization by integrating real-time monitoring, automation, voice commands, and emergency response capabilities in user friendly way.​</a:t>
            </a:r>
          </a:p>
          <a:p>
            <a:pPr algn="just">
              <a:lnSpc>
                <a:spcPts val="4900"/>
              </a:lnSpc>
            </a:pPr>
          </a:p>
        </p:txBody>
      </p:sp>
      <p:sp>
        <p:nvSpPr>
          <p:cNvPr name="TextBox 7" id="7"/>
          <p:cNvSpPr txBox="true"/>
          <p:nvPr/>
        </p:nvSpPr>
        <p:spPr>
          <a:xfrm rot="0">
            <a:off x="2152377" y="214948"/>
            <a:ext cx="13983246" cy="1465580"/>
          </a:xfrm>
          <a:prstGeom prst="rect">
            <a:avLst/>
          </a:prstGeom>
        </p:spPr>
        <p:txBody>
          <a:bodyPr anchor="t" rtlCol="false" tIns="0" lIns="0" bIns="0" rIns="0">
            <a:spAutoFit/>
          </a:bodyPr>
          <a:lstStyle/>
          <a:p>
            <a:pPr algn="ctr">
              <a:lnSpc>
                <a:spcPts val="10029"/>
              </a:lnSpc>
            </a:pPr>
            <a:r>
              <a:rPr lang="en-US" b="true" sz="8499">
                <a:solidFill>
                  <a:srgbClr val="201E18"/>
                </a:solidFill>
                <a:latin typeface="The Seasons Bold"/>
                <a:ea typeface="The Seasons Bold"/>
                <a:cs typeface="The Seasons Bold"/>
                <a:sym typeface="The Seasons Bold"/>
              </a:rPr>
              <a:t>OBJECTIVES​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4350986" y="1790057"/>
            <a:ext cx="12908314" cy="1637730"/>
            <a:chOff x="0" y="0"/>
            <a:chExt cx="3399721" cy="431336"/>
          </a:xfrm>
        </p:grpSpPr>
        <p:sp>
          <p:nvSpPr>
            <p:cNvPr name="Freeform 3" id="3"/>
            <p:cNvSpPr/>
            <p:nvPr/>
          </p:nvSpPr>
          <p:spPr>
            <a:xfrm flipH="false" flipV="false" rot="0">
              <a:off x="0" y="0"/>
              <a:ext cx="3399721" cy="431336"/>
            </a:xfrm>
            <a:custGeom>
              <a:avLst/>
              <a:gdLst/>
              <a:ahLst/>
              <a:cxnLst/>
              <a:rect r="r" b="b" t="t" l="l"/>
              <a:pathLst>
                <a:path h="431336" w="3399721">
                  <a:moveTo>
                    <a:pt x="0" y="0"/>
                  </a:moveTo>
                  <a:lnTo>
                    <a:pt x="3399721" y="0"/>
                  </a:lnTo>
                  <a:lnTo>
                    <a:pt x="3399721" y="431336"/>
                  </a:lnTo>
                  <a:lnTo>
                    <a:pt x="0" y="431336"/>
                  </a:lnTo>
                  <a:close/>
                </a:path>
              </a:pathLst>
            </a:custGeom>
            <a:solidFill>
              <a:srgbClr val="AD947E"/>
            </a:solidFill>
          </p:spPr>
        </p:sp>
        <p:sp>
          <p:nvSpPr>
            <p:cNvPr name="TextBox 4" id="4"/>
            <p:cNvSpPr txBox="true"/>
            <p:nvPr/>
          </p:nvSpPr>
          <p:spPr>
            <a:xfrm>
              <a:off x="0" y="-38100"/>
              <a:ext cx="3399721" cy="46943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2949980" cy="10287000"/>
            <a:chOff x="0" y="0"/>
            <a:chExt cx="3933307" cy="13716000"/>
          </a:xfrm>
        </p:grpSpPr>
        <p:pic>
          <p:nvPicPr>
            <p:cNvPr name="Picture 6" id="6"/>
            <p:cNvPicPr>
              <a:picLocks noChangeAspect="true"/>
            </p:cNvPicPr>
            <p:nvPr/>
          </p:nvPicPr>
          <p:blipFill>
            <a:blip r:embed="rId2"/>
            <a:srcRect l="34892" t="0" r="48403" b="0"/>
            <a:stretch>
              <a:fillRect/>
            </a:stretch>
          </p:blipFill>
          <p:spPr>
            <a:xfrm flipH="false" flipV="false">
              <a:off x="0" y="0"/>
              <a:ext cx="3933307" cy="13716000"/>
            </a:xfrm>
            <a:prstGeom prst="rect">
              <a:avLst/>
            </a:prstGeom>
          </p:spPr>
        </p:pic>
      </p:grpSp>
      <p:sp>
        <p:nvSpPr>
          <p:cNvPr name="Freeform 7" id="7"/>
          <p:cNvSpPr/>
          <p:nvPr/>
        </p:nvSpPr>
        <p:spPr>
          <a:xfrm flipH="false" flipV="false" rot="0">
            <a:off x="4678575" y="1994822"/>
            <a:ext cx="1053183" cy="1228201"/>
          </a:xfrm>
          <a:custGeom>
            <a:avLst/>
            <a:gdLst/>
            <a:ahLst/>
            <a:cxnLst/>
            <a:rect r="r" b="b" t="t" l="l"/>
            <a:pathLst>
              <a:path h="1228201" w="1053183">
                <a:moveTo>
                  <a:pt x="0" y="0"/>
                </a:moveTo>
                <a:lnTo>
                  <a:pt x="1053182" y="0"/>
                </a:lnTo>
                <a:lnTo>
                  <a:pt x="1053182" y="1228201"/>
                </a:lnTo>
                <a:lnTo>
                  <a:pt x="0" y="12282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949980" y="62201"/>
            <a:ext cx="14309320" cy="1388334"/>
          </a:xfrm>
          <a:prstGeom prst="rect">
            <a:avLst/>
          </a:prstGeom>
        </p:spPr>
        <p:txBody>
          <a:bodyPr anchor="t" rtlCol="false" tIns="0" lIns="0" bIns="0" rIns="0">
            <a:spAutoFit/>
          </a:bodyPr>
          <a:lstStyle/>
          <a:p>
            <a:pPr algn="ctr">
              <a:lnSpc>
                <a:spcPts val="9544"/>
              </a:lnSpc>
            </a:pPr>
            <a:r>
              <a:rPr lang="en-US" b="true" sz="8088">
                <a:solidFill>
                  <a:srgbClr val="201E18"/>
                </a:solidFill>
                <a:latin typeface="The Seasons Bold"/>
                <a:ea typeface="The Seasons Bold"/>
                <a:cs typeface="The Seasons Bold"/>
                <a:sym typeface="The Seasons Bold"/>
              </a:rPr>
              <a:t>SUB OBJECTIVES</a:t>
            </a:r>
          </a:p>
        </p:txBody>
      </p:sp>
      <p:sp>
        <p:nvSpPr>
          <p:cNvPr name="TextBox 9" id="9"/>
          <p:cNvSpPr txBox="true"/>
          <p:nvPr/>
        </p:nvSpPr>
        <p:spPr>
          <a:xfrm rot="0">
            <a:off x="6467164" y="1949792"/>
            <a:ext cx="10311032" cy="1251585"/>
          </a:xfrm>
          <a:prstGeom prst="rect">
            <a:avLst/>
          </a:prstGeom>
        </p:spPr>
        <p:txBody>
          <a:bodyPr anchor="t" rtlCol="false" tIns="0" lIns="0" bIns="0" rIns="0">
            <a:spAutoFit/>
          </a:bodyPr>
          <a:lstStyle/>
          <a:p>
            <a:pPr algn="l">
              <a:lnSpc>
                <a:spcPts val="5039"/>
              </a:lnSpc>
            </a:pPr>
            <a:r>
              <a:rPr lang="en-US" sz="3599">
                <a:solidFill>
                  <a:srgbClr val="F4EEE7"/>
                </a:solidFill>
                <a:latin typeface="Open Sans"/>
                <a:ea typeface="Open Sans"/>
                <a:cs typeface="Open Sans"/>
                <a:sym typeface="Open Sans"/>
              </a:rPr>
              <a:t>C</a:t>
            </a:r>
            <a:r>
              <a:rPr lang="en-US" sz="3599">
                <a:solidFill>
                  <a:srgbClr val="F4EEE7"/>
                </a:solidFill>
                <a:latin typeface="Open Sans"/>
                <a:ea typeface="Open Sans"/>
                <a:cs typeface="Open Sans"/>
                <a:sym typeface="Open Sans"/>
              </a:rPr>
              <a:t>ontrol the gas appliance using voice commands (on/off) for immediate response.​</a:t>
            </a:r>
          </a:p>
        </p:txBody>
      </p:sp>
      <p:grpSp>
        <p:nvGrpSpPr>
          <p:cNvPr name="Group 10" id="10"/>
          <p:cNvGrpSpPr/>
          <p:nvPr/>
        </p:nvGrpSpPr>
        <p:grpSpPr>
          <a:xfrm rot="0">
            <a:off x="4350986" y="3570663"/>
            <a:ext cx="12908314" cy="1637730"/>
            <a:chOff x="0" y="0"/>
            <a:chExt cx="3399721" cy="431336"/>
          </a:xfrm>
        </p:grpSpPr>
        <p:sp>
          <p:nvSpPr>
            <p:cNvPr name="Freeform 11" id="11"/>
            <p:cNvSpPr/>
            <p:nvPr/>
          </p:nvSpPr>
          <p:spPr>
            <a:xfrm flipH="false" flipV="false" rot="0">
              <a:off x="0" y="0"/>
              <a:ext cx="3399721" cy="431336"/>
            </a:xfrm>
            <a:custGeom>
              <a:avLst/>
              <a:gdLst/>
              <a:ahLst/>
              <a:cxnLst/>
              <a:rect r="r" b="b" t="t" l="l"/>
              <a:pathLst>
                <a:path h="431336" w="3399721">
                  <a:moveTo>
                    <a:pt x="0" y="0"/>
                  </a:moveTo>
                  <a:lnTo>
                    <a:pt x="3399721" y="0"/>
                  </a:lnTo>
                  <a:lnTo>
                    <a:pt x="3399721" y="431336"/>
                  </a:lnTo>
                  <a:lnTo>
                    <a:pt x="0" y="431336"/>
                  </a:lnTo>
                  <a:close/>
                </a:path>
              </a:pathLst>
            </a:custGeom>
            <a:solidFill>
              <a:srgbClr val="AD947E"/>
            </a:solidFill>
          </p:spPr>
        </p:sp>
        <p:sp>
          <p:nvSpPr>
            <p:cNvPr name="TextBox 12" id="12"/>
            <p:cNvSpPr txBox="true"/>
            <p:nvPr/>
          </p:nvSpPr>
          <p:spPr>
            <a:xfrm>
              <a:off x="0" y="-38100"/>
              <a:ext cx="3399721" cy="469436"/>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4678575" y="3775427"/>
            <a:ext cx="1053183" cy="1228201"/>
          </a:xfrm>
          <a:custGeom>
            <a:avLst/>
            <a:gdLst/>
            <a:ahLst/>
            <a:cxnLst/>
            <a:rect r="r" b="b" t="t" l="l"/>
            <a:pathLst>
              <a:path h="1228201" w="1053183">
                <a:moveTo>
                  <a:pt x="0" y="0"/>
                </a:moveTo>
                <a:lnTo>
                  <a:pt x="1053182" y="0"/>
                </a:lnTo>
                <a:lnTo>
                  <a:pt x="1053182" y="1228201"/>
                </a:lnTo>
                <a:lnTo>
                  <a:pt x="0" y="12282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6467164" y="3730398"/>
            <a:ext cx="10311032" cy="1251585"/>
          </a:xfrm>
          <a:prstGeom prst="rect">
            <a:avLst/>
          </a:prstGeom>
        </p:spPr>
        <p:txBody>
          <a:bodyPr anchor="t" rtlCol="false" tIns="0" lIns="0" bIns="0" rIns="0">
            <a:spAutoFit/>
          </a:bodyPr>
          <a:lstStyle/>
          <a:p>
            <a:pPr algn="l">
              <a:lnSpc>
                <a:spcPts val="5039"/>
              </a:lnSpc>
            </a:pPr>
            <a:r>
              <a:rPr lang="en-US" sz="3599">
                <a:solidFill>
                  <a:srgbClr val="F4EEE7"/>
                </a:solidFill>
                <a:latin typeface="Open Sans"/>
                <a:ea typeface="Open Sans"/>
                <a:cs typeface="Open Sans"/>
                <a:sym typeface="Open Sans"/>
              </a:rPr>
              <a:t>Detect the fire flames by analyzing heat signatures and fire patterns.​</a:t>
            </a:r>
          </a:p>
        </p:txBody>
      </p:sp>
      <p:grpSp>
        <p:nvGrpSpPr>
          <p:cNvPr name="Group 15" id="15"/>
          <p:cNvGrpSpPr/>
          <p:nvPr/>
        </p:nvGrpSpPr>
        <p:grpSpPr>
          <a:xfrm rot="0">
            <a:off x="4350986" y="5351268"/>
            <a:ext cx="12908314" cy="1637730"/>
            <a:chOff x="0" y="0"/>
            <a:chExt cx="3399721" cy="431336"/>
          </a:xfrm>
        </p:grpSpPr>
        <p:sp>
          <p:nvSpPr>
            <p:cNvPr name="Freeform 16" id="16"/>
            <p:cNvSpPr/>
            <p:nvPr/>
          </p:nvSpPr>
          <p:spPr>
            <a:xfrm flipH="false" flipV="false" rot="0">
              <a:off x="0" y="0"/>
              <a:ext cx="3399721" cy="431336"/>
            </a:xfrm>
            <a:custGeom>
              <a:avLst/>
              <a:gdLst/>
              <a:ahLst/>
              <a:cxnLst/>
              <a:rect r="r" b="b" t="t" l="l"/>
              <a:pathLst>
                <a:path h="431336" w="3399721">
                  <a:moveTo>
                    <a:pt x="0" y="0"/>
                  </a:moveTo>
                  <a:lnTo>
                    <a:pt x="3399721" y="0"/>
                  </a:lnTo>
                  <a:lnTo>
                    <a:pt x="3399721" y="431336"/>
                  </a:lnTo>
                  <a:lnTo>
                    <a:pt x="0" y="431336"/>
                  </a:lnTo>
                  <a:close/>
                </a:path>
              </a:pathLst>
            </a:custGeom>
            <a:solidFill>
              <a:srgbClr val="AD947E"/>
            </a:solidFill>
          </p:spPr>
        </p:sp>
        <p:sp>
          <p:nvSpPr>
            <p:cNvPr name="TextBox 17" id="17"/>
            <p:cNvSpPr txBox="true"/>
            <p:nvPr/>
          </p:nvSpPr>
          <p:spPr>
            <a:xfrm>
              <a:off x="0" y="-38100"/>
              <a:ext cx="3399721" cy="469436"/>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4678575" y="5556033"/>
            <a:ext cx="1053183" cy="1228201"/>
          </a:xfrm>
          <a:custGeom>
            <a:avLst/>
            <a:gdLst/>
            <a:ahLst/>
            <a:cxnLst/>
            <a:rect r="r" b="b" t="t" l="l"/>
            <a:pathLst>
              <a:path h="1228201" w="1053183">
                <a:moveTo>
                  <a:pt x="0" y="0"/>
                </a:moveTo>
                <a:lnTo>
                  <a:pt x="1053182" y="0"/>
                </a:lnTo>
                <a:lnTo>
                  <a:pt x="1053182" y="1228201"/>
                </a:lnTo>
                <a:lnTo>
                  <a:pt x="0" y="12282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6467164" y="5511003"/>
            <a:ext cx="10311032" cy="1251585"/>
          </a:xfrm>
          <a:prstGeom prst="rect">
            <a:avLst/>
          </a:prstGeom>
        </p:spPr>
        <p:txBody>
          <a:bodyPr anchor="t" rtlCol="false" tIns="0" lIns="0" bIns="0" rIns="0">
            <a:spAutoFit/>
          </a:bodyPr>
          <a:lstStyle/>
          <a:p>
            <a:pPr algn="l">
              <a:lnSpc>
                <a:spcPts val="5039"/>
              </a:lnSpc>
            </a:pPr>
            <a:r>
              <a:rPr lang="en-US" sz="3599">
                <a:solidFill>
                  <a:srgbClr val="F4EEE7"/>
                </a:solidFill>
                <a:latin typeface="Open Sans"/>
                <a:ea typeface="Open Sans"/>
                <a:cs typeface="Open Sans"/>
                <a:sym typeface="Open Sans"/>
              </a:rPr>
              <a:t>​Sense the gas leakage using sensors identify the leakages and give emergency response.​</a:t>
            </a:r>
          </a:p>
        </p:txBody>
      </p:sp>
      <p:grpSp>
        <p:nvGrpSpPr>
          <p:cNvPr name="Group 20" id="20"/>
          <p:cNvGrpSpPr/>
          <p:nvPr/>
        </p:nvGrpSpPr>
        <p:grpSpPr>
          <a:xfrm rot="0">
            <a:off x="4350986" y="7131873"/>
            <a:ext cx="12908314" cy="2126427"/>
            <a:chOff x="0" y="0"/>
            <a:chExt cx="3399721" cy="560047"/>
          </a:xfrm>
        </p:grpSpPr>
        <p:sp>
          <p:nvSpPr>
            <p:cNvPr name="Freeform 21" id="21"/>
            <p:cNvSpPr/>
            <p:nvPr/>
          </p:nvSpPr>
          <p:spPr>
            <a:xfrm flipH="false" flipV="false" rot="0">
              <a:off x="0" y="0"/>
              <a:ext cx="3399721" cy="560046"/>
            </a:xfrm>
            <a:custGeom>
              <a:avLst/>
              <a:gdLst/>
              <a:ahLst/>
              <a:cxnLst/>
              <a:rect r="r" b="b" t="t" l="l"/>
              <a:pathLst>
                <a:path h="560046" w="3399721">
                  <a:moveTo>
                    <a:pt x="0" y="0"/>
                  </a:moveTo>
                  <a:lnTo>
                    <a:pt x="3399721" y="0"/>
                  </a:lnTo>
                  <a:lnTo>
                    <a:pt x="3399721" y="560046"/>
                  </a:lnTo>
                  <a:lnTo>
                    <a:pt x="0" y="560046"/>
                  </a:lnTo>
                  <a:close/>
                </a:path>
              </a:pathLst>
            </a:custGeom>
            <a:solidFill>
              <a:srgbClr val="AD947E"/>
            </a:solidFill>
          </p:spPr>
        </p:sp>
        <p:sp>
          <p:nvSpPr>
            <p:cNvPr name="TextBox 22" id="22"/>
            <p:cNvSpPr txBox="true"/>
            <p:nvPr/>
          </p:nvSpPr>
          <p:spPr>
            <a:xfrm>
              <a:off x="0" y="-38100"/>
              <a:ext cx="3399721" cy="598147"/>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4678575" y="7531923"/>
            <a:ext cx="1053183" cy="1228201"/>
          </a:xfrm>
          <a:custGeom>
            <a:avLst/>
            <a:gdLst/>
            <a:ahLst/>
            <a:cxnLst/>
            <a:rect r="r" b="b" t="t" l="l"/>
            <a:pathLst>
              <a:path h="1228201" w="1053183">
                <a:moveTo>
                  <a:pt x="0" y="0"/>
                </a:moveTo>
                <a:lnTo>
                  <a:pt x="1053182" y="0"/>
                </a:lnTo>
                <a:lnTo>
                  <a:pt x="1053182" y="1228202"/>
                </a:lnTo>
                <a:lnTo>
                  <a:pt x="0" y="12282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4" id="24"/>
          <p:cNvSpPr txBox="true"/>
          <p:nvPr/>
        </p:nvSpPr>
        <p:spPr>
          <a:xfrm rot="0">
            <a:off x="6467164" y="7291608"/>
            <a:ext cx="10311032" cy="1889760"/>
          </a:xfrm>
          <a:prstGeom prst="rect">
            <a:avLst/>
          </a:prstGeom>
        </p:spPr>
        <p:txBody>
          <a:bodyPr anchor="t" rtlCol="false" tIns="0" lIns="0" bIns="0" rIns="0">
            <a:spAutoFit/>
          </a:bodyPr>
          <a:lstStyle/>
          <a:p>
            <a:pPr algn="l">
              <a:lnSpc>
                <a:spcPts val="5039"/>
              </a:lnSpc>
            </a:pPr>
            <a:r>
              <a:rPr lang="en-US" sz="3599">
                <a:solidFill>
                  <a:srgbClr val="F4EEE7"/>
                </a:solidFill>
                <a:latin typeface="Open Sans"/>
                <a:ea typeface="Open Sans"/>
                <a:cs typeface="Open Sans"/>
                <a:sym typeface="Open Sans"/>
              </a:rPr>
              <a:t>Monitor the real time status of the system and reduce unnecessary energy consumption by efficiently managing resources.​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0"/>
            <a:ext cx="2949980" cy="10287000"/>
            <a:chOff x="0" y="0"/>
            <a:chExt cx="3933307" cy="13716000"/>
          </a:xfrm>
        </p:grpSpPr>
        <p:pic>
          <p:nvPicPr>
            <p:cNvPr name="Picture 3" id="3"/>
            <p:cNvPicPr>
              <a:picLocks noChangeAspect="true"/>
            </p:cNvPicPr>
            <p:nvPr/>
          </p:nvPicPr>
          <p:blipFill>
            <a:blip r:embed="rId2"/>
            <a:srcRect l="47477" t="0" r="23845" b="0"/>
            <a:stretch>
              <a:fillRect/>
            </a:stretch>
          </p:blipFill>
          <p:spPr>
            <a:xfrm flipH="false" flipV="false">
              <a:off x="0" y="0"/>
              <a:ext cx="3933307" cy="13716000"/>
            </a:xfrm>
            <a:prstGeom prst="rect">
              <a:avLst/>
            </a:prstGeom>
          </p:spPr>
        </p:pic>
      </p:grpSp>
      <p:sp>
        <p:nvSpPr>
          <p:cNvPr name="TextBox 4" id="4"/>
          <p:cNvSpPr txBox="true"/>
          <p:nvPr/>
        </p:nvSpPr>
        <p:spPr>
          <a:xfrm rot="0">
            <a:off x="3800395" y="1613997"/>
            <a:ext cx="13458905" cy="8026400"/>
          </a:xfrm>
          <a:prstGeom prst="rect">
            <a:avLst/>
          </a:prstGeom>
        </p:spPr>
        <p:txBody>
          <a:bodyPr anchor="t" rtlCol="false" tIns="0" lIns="0" bIns="0" rIns="0">
            <a:spAutoFit/>
          </a:bodyPr>
          <a:lstStyle/>
          <a:p>
            <a:pPr algn="l" marL="755651" indent="-377825" lvl="1">
              <a:lnSpc>
                <a:spcPts val="4900"/>
              </a:lnSpc>
              <a:buFont typeface="Arial"/>
              <a:buChar char="•"/>
            </a:pPr>
            <a:r>
              <a:rPr lang="en-US" sz="3500" spc="10">
                <a:solidFill>
                  <a:srgbClr val="201E18"/>
                </a:solidFill>
                <a:latin typeface="Open Sans"/>
                <a:ea typeface="Open Sans"/>
                <a:cs typeface="Open Sans"/>
                <a:sym typeface="Open Sans"/>
              </a:rPr>
              <a:t>How can an optimized system using voice commands, advanced sensors, and image processing improve gas and fire detection and management in smart homes?</a:t>
            </a:r>
            <a:r>
              <a:rPr lang="en-US" sz="3500" spc="10">
                <a:solidFill>
                  <a:srgbClr val="201E18"/>
                </a:solidFill>
                <a:latin typeface="Open Sans"/>
                <a:ea typeface="Open Sans"/>
                <a:cs typeface="Open Sans"/>
                <a:sym typeface="Open Sans"/>
              </a:rPr>
              <a:t>​</a:t>
            </a:r>
          </a:p>
          <a:p>
            <a:pPr algn="l">
              <a:lnSpc>
                <a:spcPts val="4900"/>
              </a:lnSpc>
            </a:pPr>
          </a:p>
          <a:p>
            <a:pPr algn="l" marL="755651" indent="-377825" lvl="1">
              <a:lnSpc>
                <a:spcPts val="4900"/>
              </a:lnSpc>
              <a:buFont typeface="Arial"/>
              <a:buChar char="•"/>
            </a:pPr>
            <a:r>
              <a:rPr lang="en-US" sz="3500" spc="10">
                <a:solidFill>
                  <a:srgbClr val="201E18"/>
                </a:solidFill>
                <a:latin typeface="Open Sans"/>
                <a:ea typeface="Open Sans"/>
                <a:cs typeface="Open Sans"/>
                <a:sym typeface="Open Sans"/>
              </a:rPr>
              <a:t>How can t</a:t>
            </a:r>
            <a:r>
              <a:rPr lang="en-US" sz="3500" spc="10">
                <a:solidFill>
                  <a:srgbClr val="201E18"/>
                </a:solidFill>
                <a:latin typeface="Open Sans"/>
                <a:ea typeface="Open Sans"/>
                <a:cs typeface="Open Sans"/>
                <a:sym typeface="Open Sans"/>
              </a:rPr>
              <a:t>he system ensure reliable operation during power outages or hardware failures?​</a:t>
            </a:r>
          </a:p>
          <a:p>
            <a:pPr algn="l">
              <a:lnSpc>
                <a:spcPts val="4900"/>
              </a:lnSpc>
            </a:pPr>
          </a:p>
          <a:p>
            <a:pPr algn="l" marL="755651" indent="-377825" lvl="1">
              <a:lnSpc>
                <a:spcPts val="4900"/>
              </a:lnSpc>
              <a:buFont typeface="Arial"/>
              <a:buChar char="•"/>
            </a:pPr>
            <a:r>
              <a:rPr lang="en-US" sz="3500" spc="10">
                <a:solidFill>
                  <a:srgbClr val="201E18"/>
                </a:solidFill>
                <a:latin typeface="Open Sans"/>
                <a:ea typeface="Open Sans"/>
                <a:cs typeface="Open Sans"/>
                <a:sym typeface="Open Sans"/>
              </a:rPr>
              <a:t>How effective is image processing in accurately detecting and responding to fire hazards?​</a:t>
            </a:r>
          </a:p>
          <a:p>
            <a:pPr algn="l">
              <a:lnSpc>
                <a:spcPts val="4900"/>
              </a:lnSpc>
            </a:pPr>
            <a:r>
              <a:rPr lang="en-US" sz="3500" spc="10">
                <a:solidFill>
                  <a:srgbClr val="201E18"/>
                </a:solidFill>
                <a:latin typeface="Open Sans"/>
                <a:ea typeface="Open Sans"/>
                <a:cs typeface="Open Sans"/>
                <a:sym typeface="Open Sans"/>
              </a:rPr>
              <a:t>​</a:t>
            </a:r>
          </a:p>
          <a:p>
            <a:pPr algn="l" marL="755651" indent="-377825" lvl="1">
              <a:lnSpc>
                <a:spcPts val="4900"/>
              </a:lnSpc>
              <a:buFont typeface="Arial"/>
              <a:buChar char="•"/>
            </a:pPr>
            <a:r>
              <a:rPr lang="en-US" sz="3500" spc="10">
                <a:solidFill>
                  <a:srgbClr val="201E18"/>
                </a:solidFill>
                <a:latin typeface="Open Sans"/>
                <a:ea typeface="Open Sans"/>
                <a:cs typeface="Open Sans"/>
                <a:sym typeface="Open Sans"/>
              </a:rPr>
              <a:t>What are the challenges in scaling the system for larger or multi-unit residential buildings?​</a:t>
            </a:r>
          </a:p>
          <a:p>
            <a:pPr algn="l">
              <a:lnSpc>
                <a:spcPts val="4900"/>
              </a:lnSpc>
            </a:pPr>
          </a:p>
        </p:txBody>
      </p:sp>
      <p:sp>
        <p:nvSpPr>
          <p:cNvPr name="TextBox 5" id="5"/>
          <p:cNvSpPr txBox="true"/>
          <p:nvPr/>
        </p:nvSpPr>
        <p:spPr>
          <a:xfrm rot="0">
            <a:off x="2949980" y="62201"/>
            <a:ext cx="14309320" cy="1388334"/>
          </a:xfrm>
          <a:prstGeom prst="rect">
            <a:avLst/>
          </a:prstGeom>
        </p:spPr>
        <p:txBody>
          <a:bodyPr anchor="t" rtlCol="false" tIns="0" lIns="0" bIns="0" rIns="0">
            <a:spAutoFit/>
          </a:bodyPr>
          <a:lstStyle/>
          <a:p>
            <a:pPr algn="ctr">
              <a:lnSpc>
                <a:spcPts val="9544"/>
              </a:lnSpc>
            </a:pPr>
            <a:r>
              <a:rPr lang="en-US" b="true" sz="8088">
                <a:solidFill>
                  <a:srgbClr val="201E18"/>
                </a:solidFill>
                <a:latin typeface="The Seasons Bold"/>
                <a:ea typeface="The Seasons Bold"/>
                <a:cs typeface="The Seasons Bold"/>
                <a:sym typeface="The Seasons Bold"/>
              </a:rPr>
              <a:t>RESEARCH QUESTION​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sp>
        <p:nvSpPr>
          <p:cNvPr name="Freeform 2" id="2"/>
          <p:cNvSpPr/>
          <p:nvPr/>
        </p:nvSpPr>
        <p:spPr>
          <a:xfrm flipH="false" flipV="false" rot="0">
            <a:off x="4367960" y="0"/>
            <a:ext cx="13920040" cy="10161877"/>
          </a:xfrm>
          <a:custGeom>
            <a:avLst/>
            <a:gdLst/>
            <a:ahLst/>
            <a:cxnLst/>
            <a:rect r="r" b="b" t="t" l="l"/>
            <a:pathLst>
              <a:path h="10161877" w="13920040">
                <a:moveTo>
                  <a:pt x="0" y="0"/>
                </a:moveTo>
                <a:lnTo>
                  <a:pt x="13920040" y="0"/>
                </a:lnTo>
                <a:lnTo>
                  <a:pt x="13920040" y="10161877"/>
                </a:lnTo>
                <a:lnTo>
                  <a:pt x="0" y="10161877"/>
                </a:lnTo>
                <a:lnTo>
                  <a:pt x="0" y="0"/>
                </a:lnTo>
                <a:close/>
              </a:path>
            </a:pathLst>
          </a:custGeom>
          <a:blipFill>
            <a:blip r:embed="rId2"/>
            <a:stretch>
              <a:fillRect l="-4034" t="-5644" r="-4194" b="-5546"/>
            </a:stretch>
          </a:blipFill>
        </p:spPr>
      </p:sp>
      <p:sp>
        <p:nvSpPr>
          <p:cNvPr name="TextBox 3" id="3"/>
          <p:cNvSpPr txBox="true"/>
          <p:nvPr/>
        </p:nvSpPr>
        <p:spPr>
          <a:xfrm rot="0">
            <a:off x="0" y="3249101"/>
            <a:ext cx="5083330" cy="2584450"/>
          </a:xfrm>
          <a:prstGeom prst="rect">
            <a:avLst/>
          </a:prstGeom>
        </p:spPr>
        <p:txBody>
          <a:bodyPr anchor="t" rtlCol="false" tIns="0" lIns="0" bIns="0" rIns="0">
            <a:spAutoFit/>
          </a:bodyPr>
          <a:lstStyle/>
          <a:p>
            <a:pPr algn="l">
              <a:lnSpc>
                <a:spcPts val="9440"/>
              </a:lnSpc>
            </a:pPr>
            <a:r>
              <a:rPr lang="en-US" sz="8000" b="true">
                <a:solidFill>
                  <a:srgbClr val="201E18"/>
                </a:solidFill>
                <a:latin typeface="The Seasons Bold"/>
                <a:ea typeface="The Seasons Bold"/>
                <a:cs typeface="The Seasons Bold"/>
                <a:sym typeface="The Seasons Bold"/>
              </a:rPr>
              <a:t>SYSTEM DIAGRAM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699" y="0"/>
            <a:ext cx="18288000" cy="1513362"/>
            <a:chOff x="0" y="0"/>
            <a:chExt cx="24384000" cy="2017815"/>
          </a:xfrm>
        </p:grpSpPr>
        <p:pic>
          <p:nvPicPr>
            <p:cNvPr name="Picture 3" id="3"/>
            <p:cNvPicPr>
              <a:picLocks noChangeAspect="true"/>
            </p:cNvPicPr>
            <p:nvPr/>
          </p:nvPicPr>
          <p:blipFill>
            <a:blip r:embed="rId2"/>
            <a:srcRect l="0" t="52883" r="0" b="32635"/>
            <a:stretch>
              <a:fillRect/>
            </a:stretch>
          </p:blipFill>
          <p:spPr>
            <a:xfrm flipH="false" flipV="false">
              <a:off x="0" y="0"/>
              <a:ext cx="24384000" cy="2017815"/>
            </a:xfrm>
            <a:prstGeom prst="rect">
              <a:avLst/>
            </a:prstGeom>
          </p:spPr>
        </p:pic>
      </p:grpSp>
      <p:sp>
        <p:nvSpPr>
          <p:cNvPr name="TextBox 4" id="4"/>
          <p:cNvSpPr txBox="true"/>
          <p:nvPr/>
        </p:nvSpPr>
        <p:spPr>
          <a:xfrm rot="0">
            <a:off x="1028700" y="1732111"/>
            <a:ext cx="16230600" cy="1388334"/>
          </a:xfrm>
          <a:prstGeom prst="rect">
            <a:avLst/>
          </a:prstGeom>
        </p:spPr>
        <p:txBody>
          <a:bodyPr anchor="t" rtlCol="false" tIns="0" lIns="0" bIns="0" rIns="0">
            <a:spAutoFit/>
          </a:bodyPr>
          <a:lstStyle/>
          <a:p>
            <a:pPr algn="ctr">
              <a:lnSpc>
                <a:spcPts val="9544"/>
              </a:lnSpc>
            </a:pPr>
            <a:r>
              <a:rPr lang="en-US" b="true" sz="8088">
                <a:solidFill>
                  <a:srgbClr val="201E18"/>
                </a:solidFill>
                <a:latin typeface="The Seasons Bold"/>
                <a:ea typeface="The Seasons Bold"/>
                <a:cs typeface="The Seasons Bold"/>
                <a:sym typeface="The Seasons Bold"/>
              </a:rPr>
              <a:t>PROGRESS OF THE SYSTEM​</a:t>
            </a:r>
          </a:p>
        </p:txBody>
      </p:sp>
      <p:sp>
        <p:nvSpPr>
          <p:cNvPr name="TextBox 5" id="5"/>
          <p:cNvSpPr txBox="true"/>
          <p:nvPr/>
        </p:nvSpPr>
        <p:spPr>
          <a:xfrm rot="0">
            <a:off x="1028700" y="3721127"/>
            <a:ext cx="4113637" cy="679450"/>
          </a:xfrm>
          <a:prstGeom prst="rect">
            <a:avLst/>
          </a:prstGeom>
        </p:spPr>
        <p:txBody>
          <a:bodyPr anchor="t" rtlCol="false" tIns="0" lIns="0" bIns="0" rIns="0">
            <a:spAutoFit/>
          </a:bodyPr>
          <a:lstStyle/>
          <a:p>
            <a:pPr algn="ctr">
              <a:lnSpc>
                <a:spcPts val="5599"/>
              </a:lnSpc>
            </a:pPr>
            <a:r>
              <a:rPr lang="en-US" sz="3999" b="true">
                <a:solidFill>
                  <a:srgbClr val="201E18"/>
                </a:solidFill>
                <a:latin typeface="Open Sans Bold"/>
                <a:ea typeface="Open Sans Bold"/>
                <a:cs typeface="Open Sans Bold"/>
                <a:sym typeface="Open Sans Bold"/>
              </a:rPr>
              <a:t>Current work​</a:t>
            </a:r>
          </a:p>
        </p:txBody>
      </p:sp>
      <p:sp>
        <p:nvSpPr>
          <p:cNvPr name="TextBox 6" id="6"/>
          <p:cNvSpPr txBox="true"/>
          <p:nvPr/>
        </p:nvSpPr>
        <p:spPr>
          <a:xfrm rot="0">
            <a:off x="1433881" y="4610127"/>
            <a:ext cx="3303276" cy="3686175"/>
          </a:xfrm>
          <a:prstGeom prst="rect">
            <a:avLst/>
          </a:prstGeom>
        </p:spPr>
        <p:txBody>
          <a:bodyPr anchor="t" rtlCol="false" tIns="0" lIns="0" bIns="0" rIns="0">
            <a:spAutoFit/>
          </a:bodyPr>
          <a:lstStyle/>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Python</a:t>
            </a:r>
          </a:p>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React</a:t>
            </a:r>
          </a:p>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Firebase</a:t>
            </a:r>
          </a:p>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Node Js</a:t>
            </a:r>
          </a:p>
        </p:txBody>
      </p:sp>
      <p:sp>
        <p:nvSpPr>
          <p:cNvPr name="TextBox 7" id="7"/>
          <p:cNvSpPr txBox="true"/>
          <p:nvPr/>
        </p:nvSpPr>
        <p:spPr>
          <a:xfrm rot="0">
            <a:off x="13145663" y="3721127"/>
            <a:ext cx="4113637" cy="679450"/>
          </a:xfrm>
          <a:prstGeom prst="rect">
            <a:avLst/>
          </a:prstGeom>
        </p:spPr>
        <p:txBody>
          <a:bodyPr anchor="t" rtlCol="false" tIns="0" lIns="0" bIns="0" rIns="0">
            <a:spAutoFit/>
          </a:bodyPr>
          <a:lstStyle/>
          <a:p>
            <a:pPr algn="ctr">
              <a:lnSpc>
                <a:spcPts val="5599"/>
              </a:lnSpc>
            </a:pPr>
            <a:r>
              <a:rPr lang="en-US" sz="3999" b="true">
                <a:solidFill>
                  <a:srgbClr val="201E18"/>
                </a:solidFill>
                <a:latin typeface="Open Sans Bold"/>
                <a:ea typeface="Open Sans Bold"/>
                <a:cs typeface="Open Sans Bold"/>
                <a:sym typeface="Open Sans Bold"/>
              </a:rPr>
              <a:t>Future work​</a:t>
            </a:r>
          </a:p>
        </p:txBody>
      </p:sp>
      <p:sp>
        <p:nvSpPr>
          <p:cNvPr name="TextBox 8" id="8"/>
          <p:cNvSpPr txBox="true"/>
          <p:nvPr/>
        </p:nvSpPr>
        <p:spPr>
          <a:xfrm rot="0">
            <a:off x="14459836" y="4610127"/>
            <a:ext cx="3550886" cy="1781175"/>
          </a:xfrm>
          <a:prstGeom prst="rect">
            <a:avLst/>
          </a:prstGeom>
        </p:spPr>
        <p:txBody>
          <a:bodyPr anchor="t" rtlCol="false" tIns="0" lIns="0" bIns="0" rIns="0">
            <a:spAutoFit/>
          </a:bodyPr>
          <a:lstStyle/>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GitHub</a:t>
            </a:r>
          </a:p>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MS Planner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028700" y="1770129"/>
            <a:ext cx="4800380" cy="48003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nvGrpSpPr>
          <p:cNvPr name="Group 4" id="4"/>
          <p:cNvGrpSpPr/>
          <p:nvPr/>
        </p:nvGrpSpPr>
        <p:grpSpPr>
          <a:xfrm rot="0">
            <a:off x="0" y="8773638"/>
            <a:ext cx="18288000" cy="1513362"/>
            <a:chOff x="0" y="0"/>
            <a:chExt cx="24384000" cy="2017815"/>
          </a:xfrm>
        </p:grpSpPr>
        <p:pic>
          <p:nvPicPr>
            <p:cNvPr name="Picture 5" id="5"/>
            <p:cNvPicPr>
              <a:picLocks noChangeAspect="true"/>
            </p:cNvPicPr>
            <p:nvPr/>
          </p:nvPicPr>
          <p:blipFill>
            <a:blip r:embed="rId3"/>
            <a:srcRect l="0" t="47309" r="0" b="40315"/>
            <a:stretch>
              <a:fillRect/>
            </a:stretch>
          </p:blipFill>
          <p:spPr>
            <a:xfrm flipH="false" flipV="false">
              <a:off x="0" y="0"/>
              <a:ext cx="24384000" cy="2017815"/>
            </a:xfrm>
            <a:prstGeom prst="rect">
              <a:avLst/>
            </a:prstGeom>
          </p:spPr>
        </p:pic>
      </p:grpSp>
      <p:sp>
        <p:nvSpPr>
          <p:cNvPr name="TextBox 6" id="6"/>
          <p:cNvSpPr txBox="true"/>
          <p:nvPr/>
        </p:nvSpPr>
        <p:spPr>
          <a:xfrm rot="0">
            <a:off x="6042926" y="2284701"/>
            <a:ext cx="11862404" cy="5047839"/>
          </a:xfrm>
          <a:prstGeom prst="rect">
            <a:avLst/>
          </a:prstGeom>
        </p:spPr>
        <p:txBody>
          <a:bodyPr anchor="t" rtlCol="false" tIns="0" lIns="0" bIns="0" rIns="0">
            <a:spAutoFit/>
          </a:bodyPr>
          <a:lstStyle/>
          <a:p>
            <a:pPr algn="ctr">
              <a:lnSpc>
                <a:spcPts val="9544"/>
              </a:lnSpc>
            </a:pPr>
            <a:r>
              <a:rPr lang="en-US" b="true" sz="8088">
                <a:solidFill>
                  <a:srgbClr val="201E18"/>
                </a:solidFill>
                <a:latin typeface="The Seasons Bold"/>
                <a:ea typeface="The Seasons Bold"/>
                <a:cs typeface="The Seasons Bold"/>
                <a:sym typeface="The Seasons Bold"/>
              </a:rPr>
              <a:t>IT21173936​</a:t>
            </a:r>
          </a:p>
          <a:p>
            <a:pPr algn="ctr">
              <a:lnSpc>
                <a:spcPts val="9544"/>
              </a:lnSpc>
            </a:pPr>
            <a:r>
              <a:rPr lang="en-US" b="true" sz="8088">
                <a:solidFill>
                  <a:srgbClr val="201E18"/>
                </a:solidFill>
                <a:latin typeface="The Seasons Bold"/>
                <a:ea typeface="The Seasons Bold"/>
                <a:cs typeface="The Seasons Bold"/>
                <a:sym typeface="The Seasons Bold"/>
              </a:rPr>
              <a:t>KODITHUWAKKU K.G.K.M.J​</a:t>
            </a:r>
          </a:p>
          <a:p>
            <a:pPr algn="l">
              <a:lnSpc>
                <a:spcPts val="9544"/>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4213194" y="0"/>
            <a:ext cx="4074806" cy="10287000"/>
            <a:chOff x="0" y="0"/>
            <a:chExt cx="5433074" cy="13716000"/>
          </a:xfrm>
        </p:grpSpPr>
        <p:pic>
          <p:nvPicPr>
            <p:cNvPr name="Picture 3" id="3"/>
            <p:cNvPicPr>
              <a:picLocks noChangeAspect="true"/>
            </p:cNvPicPr>
            <p:nvPr/>
          </p:nvPicPr>
          <p:blipFill>
            <a:blip r:embed="rId2"/>
            <a:srcRect l="20913" t="0" r="52695" b="0"/>
            <a:stretch>
              <a:fillRect/>
            </a:stretch>
          </p:blipFill>
          <p:spPr>
            <a:xfrm flipH="false" flipV="false">
              <a:off x="0" y="0"/>
              <a:ext cx="5433074" cy="13716000"/>
            </a:xfrm>
            <a:prstGeom prst="rect">
              <a:avLst/>
            </a:prstGeom>
          </p:spPr>
        </p:pic>
      </p:grpSp>
      <p:sp>
        <p:nvSpPr>
          <p:cNvPr name="TextBox 4" id="4"/>
          <p:cNvSpPr txBox="true"/>
          <p:nvPr/>
        </p:nvSpPr>
        <p:spPr>
          <a:xfrm rot="0">
            <a:off x="655788" y="1976755"/>
            <a:ext cx="12901618" cy="7281545"/>
          </a:xfrm>
          <a:prstGeom prst="rect">
            <a:avLst/>
          </a:prstGeom>
        </p:spPr>
        <p:txBody>
          <a:bodyPr anchor="t" rtlCol="false" tIns="0" lIns="0" bIns="0" rIns="0">
            <a:spAutoFit/>
          </a:bodyPr>
          <a:lstStyle/>
          <a:p>
            <a:pPr algn="l" marL="690882" indent="-345441" lvl="1">
              <a:lnSpc>
                <a:spcPts val="4480"/>
              </a:lnSpc>
              <a:buFont typeface="Arial"/>
              <a:buChar char="•"/>
            </a:pPr>
            <a:r>
              <a:rPr lang="en-US" sz="3200" spc="9">
                <a:solidFill>
                  <a:srgbClr val="201E18"/>
                </a:solidFill>
                <a:latin typeface="Open Sans"/>
                <a:ea typeface="Open Sans"/>
                <a:cs typeface="Open Sans"/>
                <a:sym typeface="Open Sans"/>
              </a:rPr>
              <a:t>Energy and water management are critical in modern buildings and industry due to increasing environmental concerns and rising operational costs.​</a:t>
            </a:r>
          </a:p>
          <a:p>
            <a:pPr algn="l">
              <a:lnSpc>
                <a:spcPts val="4480"/>
              </a:lnSpc>
            </a:pPr>
            <a:r>
              <a:rPr lang="en-US" sz="3200" spc="9">
                <a:solidFill>
                  <a:srgbClr val="201E18"/>
                </a:solidFill>
                <a:latin typeface="Open Sans"/>
                <a:ea typeface="Open Sans"/>
                <a:cs typeface="Open Sans"/>
                <a:sym typeface="Open Sans"/>
              </a:rPr>
              <a:t>​</a:t>
            </a:r>
          </a:p>
          <a:p>
            <a:pPr algn="l" marL="690882" indent="-345441" lvl="1">
              <a:lnSpc>
                <a:spcPts val="4480"/>
              </a:lnSpc>
              <a:buFont typeface="Arial"/>
              <a:buChar char="•"/>
            </a:pPr>
            <a:r>
              <a:rPr lang="en-US" sz="3200" spc="9">
                <a:solidFill>
                  <a:srgbClr val="201E18"/>
                </a:solidFill>
                <a:latin typeface="Open Sans"/>
                <a:ea typeface="Open Sans"/>
                <a:cs typeface="Open Sans"/>
                <a:sym typeface="Open Sans"/>
              </a:rPr>
              <a:t>I</a:t>
            </a:r>
            <a:r>
              <a:rPr lang="en-US" sz="3200" spc="9">
                <a:solidFill>
                  <a:srgbClr val="201E18"/>
                </a:solidFill>
                <a:latin typeface="Open Sans"/>
                <a:ea typeface="Open Sans"/>
                <a:cs typeface="Open Sans"/>
                <a:sym typeface="Open Sans"/>
              </a:rPr>
              <a:t>o</a:t>
            </a:r>
            <a:r>
              <a:rPr lang="en-US" sz="3200" spc="9">
                <a:solidFill>
                  <a:srgbClr val="201E18"/>
                </a:solidFill>
                <a:latin typeface="Open Sans"/>
                <a:ea typeface="Open Sans"/>
                <a:cs typeface="Open Sans"/>
                <a:sym typeface="Open Sans"/>
              </a:rPr>
              <a:t>T</a:t>
            </a:r>
            <a:r>
              <a:rPr lang="en-US" sz="3200" spc="9">
                <a:solidFill>
                  <a:srgbClr val="201E18"/>
                </a:solidFill>
                <a:latin typeface="Open Sans"/>
                <a:ea typeface="Open Sans"/>
                <a:cs typeface="Open Sans"/>
                <a:sym typeface="Open Sans"/>
              </a:rPr>
              <a:t> s</a:t>
            </a:r>
            <a:r>
              <a:rPr lang="en-US" sz="3200" spc="9">
                <a:solidFill>
                  <a:srgbClr val="201E18"/>
                </a:solidFill>
                <a:latin typeface="Open Sans"/>
                <a:ea typeface="Open Sans"/>
                <a:cs typeface="Open Sans"/>
                <a:sym typeface="Open Sans"/>
              </a:rPr>
              <a:t>ys</a:t>
            </a:r>
            <a:r>
              <a:rPr lang="en-US" sz="3200" spc="9">
                <a:solidFill>
                  <a:srgbClr val="201E18"/>
                </a:solidFill>
                <a:latin typeface="Open Sans"/>
                <a:ea typeface="Open Sans"/>
                <a:cs typeface="Open Sans"/>
                <a:sym typeface="Open Sans"/>
              </a:rPr>
              <a:t>t</a:t>
            </a:r>
            <a:r>
              <a:rPr lang="en-US" sz="3200" spc="9">
                <a:solidFill>
                  <a:srgbClr val="201E18"/>
                </a:solidFill>
                <a:latin typeface="Open Sans"/>
                <a:ea typeface="Open Sans"/>
                <a:cs typeface="Open Sans"/>
                <a:sym typeface="Open Sans"/>
              </a:rPr>
              <a:t>ems offer predictive analytics, fault detection, and remote management improving efficiency and response times.​</a:t>
            </a:r>
          </a:p>
          <a:p>
            <a:pPr algn="l">
              <a:lnSpc>
                <a:spcPts val="4480"/>
              </a:lnSpc>
            </a:pPr>
            <a:r>
              <a:rPr lang="en-US" sz="3200" spc="9">
                <a:solidFill>
                  <a:srgbClr val="201E18"/>
                </a:solidFill>
                <a:latin typeface="Open Sans"/>
                <a:ea typeface="Open Sans"/>
                <a:cs typeface="Open Sans"/>
                <a:sym typeface="Open Sans"/>
              </a:rPr>
              <a:t>​</a:t>
            </a:r>
          </a:p>
          <a:p>
            <a:pPr algn="l" marL="690882" indent="-345441" lvl="1">
              <a:lnSpc>
                <a:spcPts val="4480"/>
              </a:lnSpc>
              <a:buFont typeface="Arial"/>
              <a:buChar char="•"/>
            </a:pPr>
            <a:r>
              <a:rPr lang="en-US" sz="3200" spc="9">
                <a:solidFill>
                  <a:srgbClr val="201E18"/>
                </a:solidFill>
                <a:latin typeface="Open Sans"/>
                <a:ea typeface="Open Sans"/>
                <a:cs typeface="Open Sans"/>
                <a:sym typeface="Open Sans"/>
              </a:rPr>
              <a:t>Sma</a:t>
            </a:r>
            <a:r>
              <a:rPr lang="en-US" sz="3200" spc="9">
                <a:solidFill>
                  <a:srgbClr val="201E18"/>
                </a:solidFill>
                <a:latin typeface="Open Sans"/>
                <a:ea typeface="Open Sans"/>
                <a:cs typeface="Open Sans"/>
                <a:sym typeface="Open Sans"/>
              </a:rPr>
              <a:t>rt</a:t>
            </a:r>
            <a:r>
              <a:rPr lang="en-US" sz="3200" spc="9">
                <a:solidFill>
                  <a:srgbClr val="201E18"/>
                </a:solidFill>
                <a:latin typeface="Open Sans"/>
                <a:ea typeface="Open Sans"/>
                <a:cs typeface="Open Sans"/>
                <a:sym typeface="Open Sans"/>
              </a:rPr>
              <a:t> s</a:t>
            </a:r>
            <a:r>
              <a:rPr lang="en-US" sz="3200" spc="9">
                <a:solidFill>
                  <a:srgbClr val="201E18"/>
                </a:solidFill>
                <a:latin typeface="Open Sans"/>
                <a:ea typeface="Open Sans"/>
                <a:cs typeface="Open Sans"/>
                <a:sym typeface="Open Sans"/>
              </a:rPr>
              <a:t>en</a:t>
            </a:r>
            <a:r>
              <a:rPr lang="en-US" sz="3200" spc="9">
                <a:solidFill>
                  <a:srgbClr val="201E18"/>
                </a:solidFill>
                <a:latin typeface="Open Sans"/>
                <a:ea typeface="Open Sans"/>
                <a:cs typeface="Open Sans"/>
                <a:sym typeface="Open Sans"/>
              </a:rPr>
              <a:t>sors</a:t>
            </a:r>
            <a:r>
              <a:rPr lang="en-US" sz="3200" spc="9">
                <a:solidFill>
                  <a:srgbClr val="201E18"/>
                </a:solidFill>
                <a:latin typeface="Open Sans"/>
                <a:ea typeface="Open Sans"/>
                <a:cs typeface="Open Sans"/>
                <a:sym typeface="Open Sans"/>
              </a:rPr>
              <a:t> and </a:t>
            </a:r>
            <a:r>
              <a:rPr lang="en-US" sz="3200" spc="9">
                <a:solidFill>
                  <a:srgbClr val="201E18"/>
                </a:solidFill>
                <a:latin typeface="Open Sans"/>
                <a:ea typeface="Open Sans"/>
                <a:cs typeface="Open Sans"/>
                <a:sym typeface="Open Sans"/>
              </a:rPr>
              <a:t>c</a:t>
            </a:r>
            <a:r>
              <a:rPr lang="en-US" sz="3200" spc="9">
                <a:solidFill>
                  <a:srgbClr val="201E18"/>
                </a:solidFill>
                <a:latin typeface="Open Sans"/>
                <a:ea typeface="Open Sans"/>
                <a:cs typeface="Open Sans"/>
                <a:sym typeface="Open Sans"/>
              </a:rPr>
              <a:t>on</a:t>
            </a:r>
            <a:r>
              <a:rPr lang="en-US" sz="3200" spc="9">
                <a:solidFill>
                  <a:srgbClr val="201E18"/>
                </a:solidFill>
                <a:latin typeface="Open Sans"/>
                <a:ea typeface="Open Sans"/>
                <a:cs typeface="Open Sans"/>
                <a:sym typeface="Open Sans"/>
              </a:rPr>
              <a:t>n</a:t>
            </a:r>
            <a:r>
              <a:rPr lang="en-US" sz="3200" spc="9">
                <a:solidFill>
                  <a:srgbClr val="201E18"/>
                </a:solidFill>
                <a:latin typeface="Open Sans"/>
                <a:ea typeface="Open Sans"/>
                <a:cs typeface="Open Sans"/>
                <a:sym typeface="Open Sans"/>
              </a:rPr>
              <a:t>e</a:t>
            </a:r>
            <a:r>
              <a:rPr lang="en-US" sz="3200" spc="9">
                <a:solidFill>
                  <a:srgbClr val="201E18"/>
                </a:solidFill>
                <a:latin typeface="Open Sans"/>
                <a:ea typeface="Open Sans"/>
                <a:cs typeface="Open Sans"/>
                <a:sym typeface="Open Sans"/>
              </a:rPr>
              <a:t>cted devices provide actionable insights into consumption patterns and anomalies.​</a:t>
            </a:r>
          </a:p>
          <a:p>
            <a:pPr algn="l">
              <a:lnSpc>
                <a:spcPts val="4480"/>
              </a:lnSpc>
            </a:pPr>
            <a:r>
              <a:rPr lang="en-US" sz="3200" spc="9">
                <a:solidFill>
                  <a:srgbClr val="201E18"/>
                </a:solidFill>
                <a:latin typeface="Open Sans"/>
                <a:ea typeface="Open Sans"/>
                <a:cs typeface="Open Sans"/>
                <a:sym typeface="Open Sans"/>
              </a:rPr>
              <a:t>​</a:t>
            </a:r>
          </a:p>
          <a:p>
            <a:pPr algn="l" marL="690882" indent="-345441" lvl="1">
              <a:lnSpc>
                <a:spcPts val="4480"/>
              </a:lnSpc>
              <a:buFont typeface="Arial"/>
              <a:buChar char="•"/>
            </a:pPr>
            <a:r>
              <a:rPr lang="en-US" sz="3200" spc="9">
                <a:solidFill>
                  <a:srgbClr val="201E18"/>
                </a:solidFill>
                <a:latin typeface="Open Sans"/>
                <a:ea typeface="Open Sans"/>
                <a:cs typeface="Open Sans"/>
                <a:sym typeface="Open Sans"/>
              </a:rPr>
              <a:t>C</a:t>
            </a:r>
            <a:r>
              <a:rPr lang="en-US" sz="3200" spc="9">
                <a:solidFill>
                  <a:srgbClr val="201E18"/>
                </a:solidFill>
                <a:latin typeface="Open Sans"/>
                <a:ea typeface="Open Sans"/>
                <a:cs typeface="Open Sans"/>
                <a:sym typeface="Open Sans"/>
              </a:rPr>
              <a:t>o</a:t>
            </a:r>
            <a:r>
              <a:rPr lang="en-US" sz="3200" spc="9">
                <a:solidFill>
                  <a:srgbClr val="201E18"/>
                </a:solidFill>
                <a:latin typeface="Open Sans"/>
                <a:ea typeface="Open Sans"/>
                <a:cs typeface="Open Sans"/>
                <a:sym typeface="Open Sans"/>
              </a:rPr>
              <a:t>s</a:t>
            </a:r>
            <a:r>
              <a:rPr lang="en-US" sz="3200" spc="9">
                <a:solidFill>
                  <a:srgbClr val="201E18"/>
                </a:solidFill>
                <a:latin typeface="Open Sans"/>
                <a:ea typeface="Open Sans"/>
                <a:cs typeface="Open Sans"/>
                <a:sym typeface="Open Sans"/>
              </a:rPr>
              <a:t>t</a:t>
            </a:r>
            <a:r>
              <a:rPr lang="en-US" sz="3200" spc="9">
                <a:solidFill>
                  <a:srgbClr val="201E18"/>
                </a:solidFill>
                <a:latin typeface="Open Sans"/>
                <a:ea typeface="Open Sans"/>
                <a:cs typeface="Open Sans"/>
                <a:sym typeface="Open Sans"/>
              </a:rPr>
              <a:t> sav</a:t>
            </a:r>
            <a:r>
              <a:rPr lang="en-US" sz="3200" spc="9">
                <a:solidFill>
                  <a:srgbClr val="201E18"/>
                </a:solidFill>
                <a:latin typeface="Open Sans"/>
                <a:ea typeface="Open Sans"/>
                <a:cs typeface="Open Sans"/>
                <a:sym typeface="Open Sans"/>
              </a:rPr>
              <a:t>ing</a:t>
            </a:r>
            <a:r>
              <a:rPr lang="en-US" sz="3200" spc="9">
                <a:solidFill>
                  <a:srgbClr val="201E18"/>
                </a:solidFill>
                <a:latin typeface="Open Sans"/>
                <a:ea typeface="Open Sans"/>
                <a:cs typeface="Open Sans"/>
                <a:sym typeface="Open Sans"/>
              </a:rPr>
              <a:t>s from reduced water wastage and efficient energy usage are significant, improving the bottom line for businesses.​</a:t>
            </a:r>
          </a:p>
          <a:p>
            <a:pPr algn="l">
              <a:lnSpc>
                <a:spcPts val="4480"/>
              </a:lnSpc>
            </a:pPr>
            <a:r>
              <a:rPr lang="en-US" sz="3200" spc="9">
                <a:solidFill>
                  <a:srgbClr val="201E18"/>
                </a:solidFill>
                <a:latin typeface="Open Sans"/>
                <a:ea typeface="Open Sans"/>
                <a:cs typeface="Open Sans"/>
                <a:sym typeface="Open Sans"/>
              </a:rPr>
              <a:t>​</a:t>
            </a:r>
          </a:p>
        </p:txBody>
      </p:sp>
      <p:sp>
        <p:nvSpPr>
          <p:cNvPr name="TextBox 5" id="5"/>
          <p:cNvSpPr txBox="true"/>
          <p:nvPr/>
        </p:nvSpPr>
        <p:spPr>
          <a:xfrm rot="0">
            <a:off x="0" y="114300"/>
            <a:ext cx="14213194" cy="1465580"/>
          </a:xfrm>
          <a:prstGeom prst="rect">
            <a:avLst/>
          </a:prstGeom>
        </p:spPr>
        <p:txBody>
          <a:bodyPr anchor="t" rtlCol="false" tIns="0" lIns="0" bIns="0" rIns="0">
            <a:spAutoFit/>
          </a:bodyPr>
          <a:lstStyle/>
          <a:p>
            <a:pPr algn="ctr">
              <a:lnSpc>
                <a:spcPts val="10029"/>
              </a:lnSpc>
            </a:pPr>
            <a:r>
              <a:rPr lang="en-US" b="true" sz="8499">
                <a:solidFill>
                  <a:srgbClr val="201E18"/>
                </a:solidFill>
                <a:latin typeface="The Seasons Bold"/>
                <a:ea typeface="The Seasons Bold"/>
                <a:cs typeface="The Seasons Bold"/>
                <a:sym typeface="The Seasons Bold"/>
              </a:rPr>
              <a:t>INTRODUCTION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0788441" y="3379218"/>
            <a:ext cx="3528563" cy="35285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nvGrpSpPr>
          <p:cNvPr name="Group 4" id="4"/>
          <p:cNvGrpSpPr/>
          <p:nvPr/>
        </p:nvGrpSpPr>
        <p:grpSpPr>
          <a:xfrm rot="0">
            <a:off x="3227642" y="3379218"/>
            <a:ext cx="3528563" cy="352856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sp>
        <p:nvSpPr>
          <p:cNvPr name="TextBox 6" id="6"/>
          <p:cNvSpPr txBox="true"/>
          <p:nvPr/>
        </p:nvSpPr>
        <p:spPr>
          <a:xfrm rot="0">
            <a:off x="3885199" y="1271750"/>
            <a:ext cx="10517602" cy="1439769"/>
          </a:xfrm>
          <a:prstGeom prst="rect">
            <a:avLst/>
          </a:prstGeom>
        </p:spPr>
        <p:txBody>
          <a:bodyPr anchor="t" rtlCol="false" tIns="0" lIns="0" bIns="0" rIns="0">
            <a:spAutoFit/>
          </a:bodyPr>
          <a:lstStyle/>
          <a:p>
            <a:pPr algn="ctr">
              <a:lnSpc>
                <a:spcPts val="9544"/>
              </a:lnSpc>
            </a:pPr>
            <a:r>
              <a:rPr lang="en-US" b="true" sz="8088">
                <a:solidFill>
                  <a:srgbClr val="201E18"/>
                </a:solidFill>
                <a:latin typeface="The Seasons Bold"/>
                <a:ea typeface="The Seasons Bold"/>
                <a:cs typeface="The Seasons Bold"/>
                <a:sym typeface="The Seasons Bold"/>
              </a:rPr>
              <a:t>THE TEAM</a:t>
            </a:r>
          </a:p>
        </p:txBody>
      </p:sp>
      <p:sp>
        <p:nvSpPr>
          <p:cNvPr name="TextBox 7" id="7"/>
          <p:cNvSpPr txBox="true"/>
          <p:nvPr/>
        </p:nvSpPr>
        <p:spPr>
          <a:xfrm rot="0">
            <a:off x="10164558" y="7221157"/>
            <a:ext cx="4776331" cy="976630"/>
          </a:xfrm>
          <a:prstGeom prst="rect">
            <a:avLst/>
          </a:prstGeom>
        </p:spPr>
        <p:txBody>
          <a:bodyPr anchor="t" rtlCol="false" tIns="0" lIns="0" bIns="0" rIns="0">
            <a:spAutoFit/>
          </a:bodyPr>
          <a:lstStyle/>
          <a:p>
            <a:pPr algn="ctr">
              <a:lnSpc>
                <a:spcPts val="3919"/>
              </a:lnSpc>
            </a:pPr>
            <a:r>
              <a:rPr lang="en-US" b="true" sz="2799">
                <a:solidFill>
                  <a:srgbClr val="201E18"/>
                </a:solidFill>
                <a:latin typeface="Open Sans Bold"/>
                <a:ea typeface="Open Sans Bold"/>
                <a:cs typeface="Open Sans Bold"/>
                <a:sym typeface="Open Sans Bold"/>
              </a:rPr>
              <a:t>MS. THAMALI KELEGAMA</a:t>
            </a:r>
          </a:p>
          <a:p>
            <a:pPr algn="ctr">
              <a:lnSpc>
                <a:spcPts val="3919"/>
              </a:lnSpc>
            </a:pPr>
          </a:p>
        </p:txBody>
      </p:sp>
      <p:sp>
        <p:nvSpPr>
          <p:cNvPr name="TextBox 8" id="8"/>
          <p:cNvSpPr txBox="true"/>
          <p:nvPr/>
        </p:nvSpPr>
        <p:spPr>
          <a:xfrm rot="0">
            <a:off x="1860404" y="7221157"/>
            <a:ext cx="6263038" cy="976630"/>
          </a:xfrm>
          <a:prstGeom prst="rect">
            <a:avLst/>
          </a:prstGeom>
        </p:spPr>
        <p:txBody>
          <a:bodyPr anchor="t" rtlCol="false" tIns="0" lIns="0" bIns="0" rIns="0">
            <a:spAutoFit/>
          </a:bodyPr>
          <a:lstStyle/>
          <a:p>
            <a:pPr algn="ctr">
              <a:lnSpc>
                <a:spcPts val="3919"/>
              </a:lnSpc>
            </a:pPr>
            <a:r>
              <a:rPr lang="en-US" b="true" sz="2799">
                <a:solidFill>
                  <a:srgbClr val="201E18"/>
                </a:solidFill>
                <a:latin typeface="Open Sans Bold"/>
                <a:ea typeface="Open Sans Bold"/>
                <a:cs typeface="Open Sans Bold"/>
                <a:sym typeface="Open Sans Bold"/>
              </a:rPr>
              <a:t>PROF. SAMANTHA RAJAPAKSHA</a:t>
            </a:r>
          </a:p>
          <a:p>
            <a:pPr algn="ctr">
              <a:lnSpc>
                <a:spcPts val="3919"/>
              </a:lnSpc>
            </a:pPr>
          </a:p>
        </p:txBody>
      </p:sp>
      <p:grpSp>
        <p:nvGrpSpPr>
          <p:cNvPr name="Group 9" id="9"/>
          <p:cNvGrpSpPr/>
          <p:nvPr/>
        </p:nvGrpSpPr>
        <p:grpSpPr>
          <a:xfrm rot="0">
            <a:off x="0" y="8773638"/>
            <a:ext cx="18288000" cy="1513362"/>
            <a:chOff x="0" y="0"/>
            <a:chExt cx="24384000" cy="2017815"/>
          </a:xfrm>
        </p:grpSpPr>
        <p:pic>
          <p:nvPicPr>
            <p:cNvPr name="Picture 10" id="10"/>
            <p:cNvPicPr>
              <a:picLocks noChangeAspect="true"/>
            </p:cNvPicPr>
            <p:nvPr/>
          </p:nvPicPr>
          <p:blipFill>
            <a:blip r:embed="rId4"/>
            <a:srcRect l="0" t="73602" r="0" b="15363"/>
            <a:stretch>
              <a:fillRect/>
            </a:stretch>
          </p:blipFill>
          <p:spPr>
            <a:xfrm flipH="false" flipV="false">
              <a:off x="0" y="0"/>
              <a:ext cx="24384000" cy="2017815"/>
            </a:xfrm>
            <a:prstGeom prst="rect">
              <a:avLst/>
            </a:prstGeom>
          </p:spPr>
        </p:pic>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6135623" y="0"/>
            <a:ext cx="2152377" cy="10287000"/>
            <a:chOff x="0" y="0"/>
            <a:chExt cx="2869836" cy="13716000"/>
          </a:xfrm>
        </p:grpSpPr>
        <p:pic>
          <p:nvPicPr>
            <p:cNvPr name="Picture 3" id="3"/>
            <p:cNvPicPr>
              <a:picLocks noChangeAspect="true"/>
            </p:cNvPicPr>
            <p:nvPr/>
          </p:nvPicPr>
          <p:blipFill>
            <a:blip r:embed="rId2"/>
            <a:srcRect l="58898" t="0" r="29148" b="0"/>
            <a:stretch>
              <a:fillRect/>
            </a:stretch>
          </p:blipFill>
          <p:spPr>
            <a:xfrm flipH="false" flipV="false">
              <a:off x="0" y="0"/>
              <a:ext cx="2869836" cy="13716000"/>
            </a:xfrm>
            <a:prstGeom prst="rect">
              <a:avLst/>
            </a:prstGeom>
          </p:spPr>
        </p:pic>
      </p:grpSp>
      <p:grpSp>
        <p:nvGrpSpPr>
          <p:cNvPr name="Group 4" id="4"/>
          <p:cNvGrpSpPr/>
          <p:nvPr/>
        </p:nvGrpSpPr>
        <p:grpSpPr>
          <a:xfrm rot="0">
            <a:off x="0" y="0"/>
            <a:ext cx="2152377" cy="10287000"/>
            <a:chOff x="0" y="0"/>
            <a:chExt cx="2869836" cy="13716000"/>
          </a:xfrm>
        </p:grpSpPr>
        <p:pic>
          <p:nvPicPr>
            <p:cNvPr name="Picture 5" id="5"/>
            <p:cNvPicPr>
              <a:picLocks noChangeAspect="true"/>
            </p:cNvPicPr>
            <p:nvPr/>
          </p:nvPicPr>
          <p:blipFill>
            <a:blip r:embed="rId2"/>
            <a:srcRect l="44023" t="0" r="44023" b="0"/>
            <a:stretch>
              <a:fillRect/>
            </a:stretch>
          </p:blipFill>
          <p:spPr>
            <a:xfrm flipH="false" flipV="false">
              <a:off x="0" y="0"/>
              <a:ext cx="2869836" cy="13716000"/>
            </a:xfrm>
            <a:prstGeom prst="rect">
              <a:avLst/>
            </a:prstGeom>
          </p:spPr>
        </p:pic>
      </p:grpSp>
      <p:sp>
        <p:nvSpPr>
          <p:cNvPr name="TextBox 6" id="6"/>
          <p:cNvSpPr txBox="true"/>
          <p:nvPr/>
        </p:nvSpPr>
        <p:spPr>
          <a:xfrm rot="0">
            <a:off x="2839755" y="2154238"/>
            <a:ext cx="12608491" cy="6788150"/>
          </a:xfrm>
          <a:prstGeom prst="rect">
            <a:avLst/>
          </a:prstGeom>
        </p:spPr>
        <p:txBody>
          <a:bodyPr anchor="t" rtlCol="false" tIns="0" lIns="0" bIns="0" rIns="0">
            <a:spAutoFit/>
          </a:bodyPr>
          <a:lstStyle/>
          <a:p>
            <a:pPr algn="just" marL="755651" indent="-377825" lvl="1">
              <a:lnSpc>
                <a:spcPts val="4900"/>
              </a:lnSpc>
              <a:buFont typeface="Arial"/>
              <a:buChar char="•"/>
            </a:pPr>
            <a:r>
              <a:rPr lang="en-US" sz="3500" spc="10">
                <a:solidFill>
                  <a:srgbClr val="201E18"/>
                </a:solidFill>
                <a:latin typeface="Open Sans"/>
                <a:ea typeface="Open Sans"/>
                <a:cs typeface="Open Sans"/>
                <a:sym typeface="Open Sans"/>
              </a:rPr>
              <a:t>To develop an IoT-enabled water management system as part of a home energy management solution.​</a:t>
            </a:r>
          </a:p>
          <a:p>
            <a:pPr algn="just">
              <a:lnSpc>
                <a:spcPts val="4900"/>
              </a:lnSpc>
            </a:pPr>
          </a:p>
          <a:p>
            <a:pPr algn="just" marL="755651" indent="-377825" lvl="1">
              <a:lnSpc>
                <a:spcPts val="4900"/>
              </a:lnSpc>
              <a:buFont typeface="Arial"/>
              <a:buChar char="•"/>
            </a:pPr>
            <a:r>
              <a:rPr lang="en-US" sz="3500" spc="10">
                <a:solidFill>
                  <a:srgbClr val="201E18"/>
                </a:solidFill>
                <a:latin typeface="Open Sans"/>
                <a:ea typeface="Open Sans"/>
                <a:cs typeface="Open Sans"/>
                <a:sym typeface="Open Sans"/>
              </a:rPr>
              <a:t>To enhance water conservation and safety by detecting leaks, monitoring water levels, and identifying pipeline blockages in real-time.</a:t>
            </a:r>
            <a:r>
              <a:rPr lang="en-US" sz="3500" spc="10">
                <a:solidFill>
                  <a:srgbClr val="201E18"/>
                </a:solidFill>
                <a:latin typeface="Open Sans"/>
                <a:ea typeface="Open Sans"/>
                <a:cs typeface="Open Sans"/>
                <a:sym typeface="Open Sans"/>
              </a:rPr>
              <a:t>​</a:t>
            </a:r>
          </a:p>
          <a:p>
            <a:pPr algn="just">
              <a:lnSpc>
                <a:spcPts val="4900"/>
              </a:lnSpc>
            </a:pPr>
          </a:p>
          <a:p>
            <a:pPr algn="just" marL="755651" indent="-377825" lvl="1">
              <a:lnSpc>
                <a:spcPts val="4900"/>
              </a:lnSpc>
              <a:buFont typeface="Arial"/>
              <a:buChar char="•"/>
            </a:pPr>
            <a:r>
              <a:rPr lang="en-US" sz="3500" spc="10">
                <a:solidFill>
                  <a:srgbClr val="201E18"/>
                </a:solidFill>
                <a:latin typeface="Open Sans"/>
                <a:ea typeface="Open Sans"/>
                <a:cs typeface="Open Sans"/>
                <a:sym typeface="Open Sans"/>
              </a:rPr>
              <a:t>To integrate automation features such as automatic tank refilling and pressure monitoring to ensure optimal water usage.​​</a:t>
            </a:r>
          </a:p>
          <a:p>
            <a:pPr algn="just">
              <a:lnSpc>
                <a:spcPts val="4900"/>
              </a:lnSpc>
            </a:pPr>
          </a:p>
        </p:txBody>
      </p:sp>
      <p:sp>
        <p:nvSpPr>
          <p:cNvPr name="TextBox 7" id="7"/>
          <p:cNvSpPr txBox="true"/>
          <p:nvPr/>
        </p:nvSpPr>
        <p:spPr>
          <a:xfrm rot="0">
            <a:off x="2152377" y="214948"/>
            <a:ext cx="13983246" cy="1465580"/>
          </a:xfrm>
          <a:prstGeom prst="rect">
            <a:avLst/>
          </a:prstGeom>
        </p:spPr>
        <p:txBody>
          <a:bodyPr anchor="t" rtlCol="false" tIns="0" lIns="0" bIns="0" rIns="0">
            <a:spAutoFit/>
          </a:bodyPr>
          <a:lstStyle/>
          <a:p>
            <a:pPr algn="ctr">
              <a:lnSpc>
                <a:spcPts val="10029"/>
              </a:lnSpc>
            </a:pPr>
            <a:r>
              <a:rPr lang="en-US" b="true" sz="8499">
                <a:solidFill>
                  <a:srgbClr val="201E18"/>
                </a:solidFill>
                <a:latin typeface="The Seasons Bold"/>
                <a:ea typeface="The Seasons Bold"/>
                <a:cs typeface="The Seasons Bold"/>
                <a:sym typeface="The Seasons Bold"/>
              </a:rPr>
              <a:t>OBJECTIVES​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6135623" y="0"/>
            <a:ext cx="2152377" cy="10287000"/>
            <a:chOff x="0" y="0"/>
            <a:chExt cx="2869836" cy="13716000"/>
          </a:xfrm>
        </p:grpSpPr>
        <p:pic>
          <p:nvPicPr>
            <p:cNvPr name="Picture 3" id="3"/>
            <p:cNvPicPr>
              <a:picLocks noChangeAspect="true"/>
            </p:cNvPicPr>
            <p:nvPr/>
          </p:nvPicPr>
          <p:blipFill>
            <a:blip r:embed="rId2"/>
            <a:srcRect l="68915" t="0" r="14520" b="0"/>
            <a:stretch>
              <a:fillRect/>
            </a:stretch>
          </p:blipFill>
          <p:spPr>
            <a:xfrm flipH="false" flipV="false">
              <a:off x="0" y="0"/>
              <a:ext cx="2869836" cy="13716000"/>
            </a:xfrm>
            <a:prstGeom prst="rect">
              <a:avLst/>
            </a:prstGeom>
          </p:spPr>
        </p:pic>
      </p:grpSp>
      <p:grpSp>
        <p:nvGrpSpPr>
          <p:cNvPr name="Group 4" id="4"/>
          <p:cNvGrpSpPr/>
          <p:nvPr/>
        </p:nvGrpSpPr>
        <p:grpSpPr>
          <a:xfrm rot="0">
            <a:off x="0" y="0"/>
            <a:ext cx="2152377" cy="10287000"/>
            <a:chOff x="0" y="0"/>
            <a:chExt cx="2869836" cy="13716000"/>
          </a:xfrm>
        </p:grpSpPr>
        <p:pic>
          <p:nvPicPr>
            <p:cNvPr name="Picture 5" id="5"/>
            <p:cNvPicPr>
              <a:picLocks noChangeAspect="true"/>
            </p:cNvPicPr>
            <p:nvPr/>
          </p:nvPicPr>
          <p:blipFill>
            <a:blip r:embed="rId2"/>
            <a:srcRect l="59387" t="0" r="24048" b="0"/>
            <a:stretch>
              <a:fillRect/>
            </a:stretch>
          </p:blipFill>
          <p:spPr>
            <a:xfrm flipH="false" flipV="false">
              <a:off x="0" y="0"/>
              <a:ext cx="2869836" cy="13716000"/>
            </a:xfrm>
            <a:prstGeom prst="rect">
              <a:avLst/>
            </a:prstGeom>
          </p:spPr>
        </p:pic>
      </p:grpSp>
      <p:sp>
        <p:nvSpPr>
          <p:cNvPr name="TextBox 6" id="6"/>
          <p:cNvSpPr txBox="true"/>
          <p:nvPr/>
        </p:nvSpPr>
        <p:spPr>
          <a:xfrm rot="0">
            <a:off x="2839755" y="2154238"/>
            <a:ext cx="12608491" cy="4930775"/>
          </a:xfrm>
          <a:prstGeom prst="rect">
            <a:avLst/>
          </a:prstGeom>
        </p:spPr>
        <p:txBody>
          <a:bodyPr anchor="t" rtlCol="false" tIns="0" lIns="0" bIns="0" rIns="0">
            <a:spAutoFit/>
          </a:bodyPr>
          <a:lstStyle/>
          <a:p>
            <a:pPr algn="just" marL="755651" indent="-377825" lvl="1">
              <a:lnSpc>
                <a:spcPts val="4900"/>
              </a:lnSpc>
              <a:buFont typeface="Arial"/>
              <a:buChar char="•"/>
            </a:pPr>
            <a:r>
              <a:rPr lang="en-US" sz="3500" spc="10">
                <a:solidFill>
                  <a:srgbClr val="201E18"/>
                </a:solidFill>
                <a:latin typeface="Open Sans"/>
                <a:ea typeface="Open Sans"/>
                <a:cs typeface="Open Sans"/>
                <a:sym typeface="Open Sans"/>
              </a:rPr>
              <a:t>To provide users with a responsive web application for real-time monitoring, alerts, and actionable insights in a user-friendly manner.</a:t>
            </a:r>
            <a:r>
              <a:rPr lang="en-US" sz="3500" spc="10">
                <a:solidFill>
                  <a:srgbClr val="201E18"/>
                </a:solidFill>
                <a:latin typeface="Open Sans"/>
                <a:ea typeface="Open Sans"/>
                <a:cs typeface="Open Sans"/>
                <a:sym typeface="Open Sans"/>
              </a:rPr>
              <a:t>​</a:t>
            </a:r>
          </a:p>
          <a:p>
            <a:pPr algn="just">
              <a:lnSpc>
                <a:spcPts val="4900"/>
              </a:lnSpc>
            </a:pPr>
          </a:p>
          <a:p>
            <a:pPr algn="just" marL="755651" indent="-377825" lvl="1">
              <a:lnSpc>
                <a:spcPts val="4900"/>
              </a:lnSpc>
              <a:buFont typeface="Arial"/>
              <a:buChar char="•"/>
            </a:pPr>
            <a:r>
              <a:rPr lang="en-US" sz="3500" spc="10">
                <a:solidFill>
                  <a:srgbClr val="201E18"/>
                </a:solidFill>
                <a:latin typeface="Open Sans"/>
                <a:ea typeface="Open Sans"/>
                <a:cs typeface="Open Sans"/>
                <a:sym typeface="Open Sans"/>
              </a:rPr>
              <a:t>To contribute to sustainable resource management by preventing water wastage and reducing manual intervention.</a:t>
            </a:r>
          </a:p>
          <a:p>
            <a:pPr algn="just">
              <a:lnSpc>
                <a:spcPts val="4900"/>
              </a:lnSpc>
            </a:pPr>
          </a:p>
        </p:txBody>
      </p:sp>
      <p:sp>
        <p:nvSpPr>
          <p:cNvPr name="TextBox 7" id="7"/>
          <p:cNvSpPr txBox="true"/>
          <p:nvPr/>
        </p:nvSpPr>
        <p:spPr>
          <a:xfrm rot="0">
            <a:off x="2152377" y="214948"/>
            <a:ext cx="13983246" cy="1465580"/>
          </a:xfrm>
          <a:prstGeom prst="rect">
            <a:avLst/>
          </a:prstGeom>
        </p:spPr>
        <p:txBody>
          <a:bodyPr anchor="t" rtlCol="false" tIns="0" lIns="0" bIns="0" rIns="0">
            <a:spAutoFit/>
          </a:bodyPr>
          <a:lstStyle/>
          <a:p>
            <a:pPr algn="ctr">
              <a:lnSpc>
                <a:spcPts val="10029"/>
              </a:lnSpc>
            </a:pPr>
            <a:r>
              <a:rPr lang="en-US" b="true" sz="8499">
                <a:solidFill>
                  <a:srgbClr val="201E18"/>
                </a:solidFill>
                <a:latin typeface="The Seasons Bold"/>
                <a:ea typeface="The Seasons Bold"/>
                <a:cs typeface="The Seasons Bold"/>
                <a:sym typeface="The Seasons Bold"/>
              </a:rPr>
              <a:t>OBJECTIVES​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4350986" y="1799582"/>
            <a:ext cx="12908314" cy="1637730"/>
            <a:chOff x="0" y="0"/>
            <a:chExt cx="3399721" cy="431336"/>
          </a:xfrm>
        </p:grpSpPr>
        <p:sp>
          <p:nvSpPr>
            <p:cNvPr name="Freeform 3" id="3"/>
            <p:cNvSpPr/>
            <p:nvPr/>
          </p:nvSpPr>
          <p:spPr>
            <a:xfrm flipH="false" flipV="false" rot="0">
              <a:off x="0" y="0"/>
              <a:ext cx="3399721" cy="431336"/>
            </a:xfrm>
            <a:custGeom>
              <a:avLst/>
              <a:gdLst/>
              <a:ahLst/>
              <a:cxnLst/>
              <a:rect r="r" b="b" t="t" l="l"/>
              <a:pathLst>
                <a:path h="431336" w="3399721">
                  <a:moveTo>
                    <a:pt x="0" y="0"/>
                  </a:moveTo>
                  <a:lnTo>
                    <a:pt x="3399721" y="0"/>
                  </a:lnTo>
                  <a:lnTo>
                    <a:pt x="3399721" y="431336"/>
                  </a:lnTo>
                  <a:lnTo>
                    <a:pt x="0" y="431336"/>
                  </a:lnTo>
                  <a:close/>
                </a:path>
              </a:pathLst>
            </a:custGeom>
            <a:solidFill>
              <a:srgbClr val="AD947E"/>
            </a:solidFill>
          </p:spPr>
        </p:sp>
        <p:sp>
          <p:nvSpPr>
            <p:cNvPr name="TextBox 4" id="4"/>
            <p:cNvSpPr txBox="true"/>
            <p:nvPr/>
          </p:nvSpPr>
          <p:spPr>
            <a:xfrm>
              <a:off x="0" y="-38100"/>
              <a:ext cx="3399721" cy="46943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2949980" cy="10287000"/>
            <a:chOff x="0" y="0"/>
            <a:chExt cx="3933307" cy="13716000"/>
          </a:xfrm>
        </p:grpSpPr>
        <p:pic>
          <p:nvPicPr>
            <p:cNvPr name="Picture 6" id="6"/>
            <p:cNvPicPr>
              <a:picLocks noChangeAspect="true"/>
            </p:cNvPicPr>
            <p:nvPr/>
          </p:nvPicPr>
          <p:blipFill>
            <a:blip r:embed="rId2"/>
            <a:srcRect l="35661" t="0" r="35661" b="0"/>
            <a:stretch>
              <a:fillRect/>
            </a:stretch>
          </p:blipFill>
          <p:spPr>
            <a:xfrm flipH="false" flipV="false">
              <a:off x="0" y="0"/>
              <a:ext cx="3933307" cy="13716000"/>
            </a:xfrm>
            <a:prstGeom prst="rect">
              <a:avLst/>
            </a:prstGeom>
          </p:spPr>
        </p:pic>
      </p:grpSp>
      <p:grpSp>
        <p:nvGrpSpPr>
          <p:cNvPr name="Group 7" id="7"/>
          <p:cNvGrpSpPr/>
          <p:nvPr/>
        </p:nvGrpSpPr>
        <p:grpSpPr>
          <a:xfrm rot="0">
            <a:off x="4350986" y="3704013"/>
            <a:ext cx="12908314" cy="1637730"/>
            <a:chOff x="0" y="0"/>
            <a:chExt cx="3399721" cy="431336"/>
          </a:xfrm>
        </p:grpSpPr>
        <p:sp>
          <p:nvSpPr>
            <p:cNvPr name="Freeform 8" id="8"/>
            <p:cNvSpPr/>
            <p:nvPr/>
          </p:nvSpPr>
          <p:spPr>
            <a:xfrm flipH="false" flipV="false" rot="0">
              <a:off x="0" y="0"/>
              <a:ext cx="3399721" cy="431336"/>
            </a:xfrm>
            <a:custGeom>
              <a:avLst/>
              <a:gdLst/>
              <a:ahLst/>
              <a:cxnLst/>
              <a:rect r="r" b="b" t="t" l="l"/>
              <a:pathLst>
                <a:path h="431336" w="3399721">
                  <a:moveTo>
                    <a:pt x="0" y="0"/>
                  </a:moveTo>
                  <a:lnTo>
                    <a:pt x="3399721" y="0"/>
                  </a:lnTo>
                  <a:lnTo>
                    <a:pt x="3399721" y="431336"/>
                  </a:lnTo>
                  <a:lnTo>
                    <a:pt x="0" y="431336"/>
                  </a:lnTo>
                  <a:close/>
                </a:path>
              </a:pathLst>
            </a:custGeom>
            <a:solidFill>
              <a:srgbClr val="AD947E"/>
            </a:solidFill>
          </p:spPr>
        </p:sp>
        <p:sp>
          <p:nvSpPr>
            <p:cNvPr name="TextBox 9" id="9"/>
            <p:cNvSpPr txBox="true"/>
            <p:nvPr/>
          </p:nvSpPr>
          <p:spPr>
            <a:xfrm>
              <a:off x="0" y="-38100"/>
              <a:ext cx="3399721" cy="4694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350986" y="5551293"/>
            <a:ext cx="12908314" cy="1637730"/>
            <a:chOff x="0" y="0"/>
            <a:chExt cx="3399721" cy="431336"/>
          </a:xfrm>
        </p:grpSpPr>
        <p:sp>
          <p:nvSpPr>
            <p:cNvPr name="Freeform 11" id="11"/>
            <p:cNvSpPr/>
            <p:nvPr/>
          </p:nvSpPr>
          <p:spPr>
            <a:xfrm flipH="false" flipV="false" rot="0">
              <a:off x="0" y="0"/>
              <a:ext cx="3399721" cy="431336"/>
            </a:xfrm>
            <a:custGeom>
              <a:avLst/>
              <a:gdLst/>
              <a:ahLst/>
              <a:cxnLst/>
              <a:rect r="r" b="b" t="t" l="l"/>
              <a:pathLst>
                <a:path h="431336" w="3399721">
                  <a:moveTo>
                    <a:pt x="0" y="0"/>
                  </a:moveTo>
                  <a:lnTo>
                    <a:pt x="3399721" y="0"/>
                  </a:lnTo>
                  <a:lnTo>
                    <a:pt x="3399721" y="431336"/>
                  </a:lnTo>
                  <a:lnTo>
                    <a:pt x="0" y="431336"/>
                  </a:lnTo>
                  <a:close/>
                </a:path>
              </a:pathLst>
            </a:custGeom>
            <a:solidFill>
              <a:srgbClr val="AD947E"/>
            </a:solidFill>
          </p:spPr>
        </p:sp>
        <p:sp>
          <p:nvSpPr>
            <p:cNvPr name="TextBox 12" id="12"/>
            <p:cNvSpPr txBox="true"/>
            <p:nvPr/>
          </p:nvSpPr>
          <p:spPr>
            <a:xfrm>
              <a:off x="0" y="-38100"/>
              <a:ext cx="3399721" cy="469436"/>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4350986" y="7398573"/>
            <a:ext cx="12908314" cy="1563676"/>
            <a:chOff x="0" y="0"/>
            <a:chExt cx="3399721" cy="411832"/>
          </a:xfrm>
        </p:grpSpPr>
        <p:sp>
          <p:nvSpPr>
            <p:cNvPr name="Freeform 14" id="14"/>
            <p:cNvSpPr/>
            <p:nvPr/>
          </p:nvSpPr>
          <p:spPr>
            <a:xfrm flipH="false" flipV="false" rot="0">
              <a:off x="0" y="0"/>
              <a:ext cx="3399721" cy="411832"/>
            </a:xfrm>
            <a:custGeom>
              <a:avLst/>
              <a:gdLst/>
              <a:ahLst/>
              <a:cxnLst/>
              <a:rect r="r" b="b" t="t" l="l"/>
              <a:pathLst>
                <a:path h="411832" w="3399721">
                  <a:moveTo>
                    <a:pt x="0" y="0"/>
                  </a:moveTo>
                  <a:lnTo>
                    <a:pt x="3399721" y="0"/>
                  </a:lnTo>
                  <a:lnTo>
                    <a:pt x="3399721" y="411832"/>
                  </a:lnTo>
                  <a:lnTo>
                    <a:pt x="0" y="411832"/>
                  </a:lnTo>
                  <a:close/>
                </a:path>
              </a:pathLst>
            </a:custGeom>
            <a:solidFill>
              <a:srgbClr val="AD947E"/>
            </a:solidFill>
          </p:spPr>
        </p:sp>
        <p:sp>
          <p:nvSpPr>
            <p:cNvPr name="TextBox 15" id="15"/>
            <p:cNvSpPr txBox="true"/>
            <p:nvPr/>
          </p:nvSpPr>
          <p:spPr>
            <a:xfrm>
              <a:off x="0" y="-38100"/>
              <a:ext cx="3399721" cy="449932"/>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4878600" y="2052924"/>
            <a:ext cx="801397" cy="1169146"/>
          </a:xfrm>
          <a:custGeom>
            <a:avLst/>
            <a:gdLst/>
            <a:ahLst/>
            <a:cxnLst/>
            <a:rect r="r" b="b" t="t" l="l"/>
            <a:pathLst>
              <a:path h="1169146" w="801397">
                <a:moveTo>
                  <a:pt x="0" y="0"/>
                </a:moveTo>
                <a:lnTo>
                  <a:pt x="801397" y="0"/>
                </a:lnTo>
                <a:lnTo>
                  <a:pt x="801397" y="1169146"/>
                </a:lnTo>
                <a:lnTo>
                  <a:pt x="0" y="11691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4878600" y="3909730"/>
            <a:ext cx="801397" cy="1169146"/>
          </a:xfrm>
          <a:custGeom>
            <a:avLst/>
            <a:gdLst/>
            <a:ahLst/>
            <a:cxnLst/>
            <a:rect r="r" b="b" t="t" l="l"/>
            <a:pathLst>
              <a:path h="1169146" w="801397">
                <a:moveTo>
                  <a:pt x="0" y="0"/>
                </a:moveTo>
                <a:lnTo>
                  <a:pt x="801397" y="0"/>
                </a:lnTo>
                <a:lnTo>
                  <a:pt x="801397" y="1169146"/>
                </a:lnTo>
                <a:lnTo>
                  <a:pt x="0" y="11691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4878600" y="5766535"/>
            <a:ext cx="801397" cy="1169146"/>
          </a:xfrm>
          <a:custGeom>
            <a:avLst/>
            <a:gdLst/>
            <a:ahLst/>
            <a:cxnLst/>
            <a:rect r="r" b="b" t="t" l="l"/>
            <a:pathLst>
              <a:path h="1169146" w="801397">
                <a:moveTo>
                  <a:pt x="0" y="0"/>
                </a:moveTo>
                <a:lnTo>
                  <a:pt x="801397" y="0"/>
                </a:lnTo>
                <a:lnTo>
                  <a:pt x="801397" y="1169146"/>
                </a:lnTo>
                <a:lnTo>
                  <a:pt x="0" y="11691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4878600" y="7623340"/>
            <a:ext cx="801397" cy="1169146"/>
          </a:xfrm>
          <a:custGeom>
            <a:avLst/>
            <a:gdLst/>
            <a:ahLst/>
            <a:cxnLst/>
            <a:rect r="r" b="b" t="t" l="l"/>
            <a:pathLst>
              <a:path h="1169146" w="801397">
                <a:moveTo>
                  <a:pt x="0" y="0"/>
                </a:moveTo>
                <a:lnTo>
                  <a:pt x="801397" y="0"/>
                </a:lnTo>
                <a:lnTo>
                  <a:pt x="801397" y="1169147"/>
                </a:lnTo>
                <a:lnTo>
                  <a:pt x="0" y="11691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2949980" y="62201"/>
            <a:ext cx="14309320" cy="1388334"/>
          </a:xfrm>
          <a:prstGeom prst="rect">
            <a:avLst/>
          </a:prstGeom>
        </p:spPr>
        <p:txBody>
          <a:bodyPr anchor="t" rtlCol="false" tIns="0" lIns="0" bIns="0" rIns="0">
            <a:spAutoFit/>
          </a:bodyPr>
          <a:lstStyle/>
          <a:p>
            <a:pPr algn="ctr">
              <a:lnSpc>
                <a:spcPts val="9544"/>
              </a:lnSpc>
            </a:pPr>
            <a:r>
              <a:rPr lang="en-US" b="true" sz="8088">
                <a:solidFill>
                  <a:srgbClr val="201E18"/>
                </a:solidFill>
                <a:latin typeface="The Seasons Bold"/>
                <a:ea typeface="The Seasons Bold"/>
                <a:cs typeface="The Seasons Bold"/>
                <a:sym typeface="The Seasons Bold"/>
              </a:rPr>
              <a:t>SUB OBJECTIVES</a:t>
            </a:r>
          </a:p>
        </p:txBody>
      </p:sp>
      <p:sp>
        <p:nvSpPr>
          <p:cNvPr name="TextBox 21" id="21"/>
          <p:cNvSpPr txBox="true"/>
          <p:nvPr/>
        </p:nvSpPr>
        <p:spPr>
          <a:xfrm rot="0">
            <a:off x="6467164" y="2287930"/>
            <a:ext cx="10311032" cy="712470"/>
          </a:xfrm>
          <a:prstGeom prst="rect">
            <a:avLst/>
          </a:prstGeom>
        </p:spPr>
        <p:txBody>
          <a:bodyPr anchor="t" rtlCol="false" tIns="0" lIns="0" bIns="0" rIns="0">
            <a:spAutoFit/>
          </a:bodyPr>
          <a:lstStyle/>
          <a:p>
            <a:pPr algn="l">
              <a:lnSpc>
                <a:spcPts val="5880"/>
              </a:lnSpc>
            </a:pPr>
            <a:r>
              <a:rPr lang="en-US" sz="4200">
                <a:solidFill>
                  <a:srgbClr val="F4EEE7"/>
                </a:solidFill>
                <a:latin typeface="Open Sans"/>
                <a:ea typeface="Open Sans"/>
                <a:cs typeface="Open Sans"/>
                <a:sym typeface="Open Sans"/>
              </a:rPr>
              <a:t>R</a:t>
            </a:r>
            <a:r>
              <a:rPr lang="en-US" sz="4200">
                <a:solidFill>
                  <a:srgbClr val="F4EEE7"/>
                </a:solidFill>
                <a:latin typeface="Open Sans"/>
                <a:ea typeface="Open Sans"/>
                <a:cs typeface="Open Sans"/>
                <a:sym typeface="Open Sans"/>
              </a:rPr>
              <a:t>eal-time Water Monitoring​</a:t>
            </a:r>
          </a:p>
        </p:txBody>
      </p:sp>
      <p:sp>
        <p:nvSpPr>
          <p:cNvPr name="TextBox 22" id="22"/>
          <p:cNvSpPr txBox="true"/>
          <p:nvPr/>
        </p:nvSpPr>
        <p:spPr>
          <a:xfrm rot="0">
            <a:off x="6467164" y="4173310"/>
            <a:ext cx="10311032" cy="712470"/>
          </a:xfrm>
          <a:prstGeom prst="rect">
            <a:avLst/>
          </a:prstGeom>
        </p:spPr>
        <p:txBody>
          <a:bodyPr anchor="t" rtlCol="false" tIns="0" lIns="0" bIns="0" rIns="0">
            <a:spAutoFit/>
          </a:bodyPr>
          <a:lstStyle/>
          <a:p>
            <a:pPr algn="l">
              <a:lnSpc>
                <a:spcPts val="5880"/>
              </a:lnSpc>
            </a:pPr>
            <a:r>
              <a:rPr lang="en-US" sz="4200">
                <a:solidFill>
                  <a:srgbClr val="F4EEE7"/>
                </a:solidFill>
                <a:latin typeface="Open Sans"/>
                <a:ea typeface="Open Sans"/>
                <a:cs typeface="Open Sans"/>
                <a:sym typeface="Open Sans"/>
              </a:rPr>
              <a:t>Leak Detection in water values​</a:t>
            </a:r>
          </a:p>
        </p:txBody>
      </p:sp>
      <p:sp>
        <p:nvSpPr>
          <p:cNvPr name="TextBox 23" id="23"/>
          <p:cNvSpPr txBox="true"/>
          <p:nvPr/>
        </p:nvSpPr>
        <p:spPr>
          <a:xfrm rot="0">
            <a:off x="6467164" y="6018018"/>
            <a:ext cx="10792136" cy="695960"/>
          </a:xfrm>
          <a:prstGeom prst="rect">
            <a:avLst/>
          </a:prstGeom>
        </p:spPr>
        <p:txBody>
          <a:bodyPr anchor="t" rtlCol="false" tIns="0" lIns="0" bIns="0" rIns="0">
            <a:spAutoFit/>
          </a:bodyPr>
          <a:lstStyle/>
          <a:p>
            <a:pPr algn="l">
              <a:lnSpc>
                <a:spcPts val="5740"/>
              </a:lnSpc>
            </a:pPr>
            <a:r>
              <a:rPr lang="en-US" sz="4100">
                <a:solidFill>
                  <a:srgbClr val="F4EEE7"/>
                </a:solidFill>
                <a:latin typeface="Open Sans"/>
                <a:ea typeface="Open Sans"/>
                <a:cs typeface="Open Sans"/>
                <a:sym typeface="Open Sans"/>
              </a:rPr>
              <a:t>Energy Management and Monitor the status​</a:t>
            </a:r>
          </a:p>
        </p:txBody>
      </p:sp>
      <p:sp>
        <p:nvSpPr>
          <p:cNvPr name="TextBox 24" id="24"/>
          <p:cNvSpPr txBox="true"/>
          <p:nvPr/>
        </p:nvSpPr>
        <p:spPr>
          <a:xfrm rot="0">
            <a:off x="6467164" y="7865298"/>
            <a:ext cx="10311032" cy="712470"/>
          </a:xfrm>
          <a:prstGeom prst="rect">
            <a:avLst/>
          </a:prstGeom>
        </p:spPr>
        <p:txBody>
          <a:bodyPr anchor="t" rtlCol="false" tIns="0" lIns="0" bIns="0" rIns="0">
            <a:spAutoFit/>
          </a:bodyPr>
          <a:lstStyle/>
          <a:p>
            <a:pPr algn="l">
              <a:lnSpc>
                <a:spcPts val="5880"/>
              </a:lnSpc>
            </a:pPr>
            <a:r>
              <a:rPr lang="en-US" sz="4200">
                <a:solidFill>
                  <a:srgbClr val="F4EEE7"/>
                </a:solidFill>
                <a:latin typeface="Open Sans"/>
                <a:ea typeface="Open Sans"/>
                <a:cs typeface="Open Sans"/>
                <a:sym typeface="Open Sans"/>
              </a:rPr>
              <a:t>Monitor the Real-time Status​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0"/>
            <a:ext cx="2949980" cy="10287000"/>
            <a:chOff x="0" y="0"/>
            <a:chExt cx="3933307" cy="13716000"/>
          </a:xfrm>
        </p:grpSpPr>
        <p:pic>
          <p:nvPicPr>
            <p:cNvPr name="Picture 3" id="3"/>
            <p:cNvPicPr>
              <a:picLocks noChangeAspect="true"/>
            </p:cNvPicPr>
            <p:nvPr/>
          </p:nvPicPr>
          <p:blipFill>
            <a:blip r:embed="rId2"/>
            <a:srcRect l="42196" t="0" r="38697" b="0"/>
            <a:stretch>
              <a:fillRect/>
            </a:stretch>
          </p:blipFill>
          <p:spPr>
            <a:xfrm flipH="false" flipV="false">
              <a:off x="0" y="0"/>
              <a:ext cx="3933307" cy="13716000"/>
            </a:xfrm>
            <a:prstGeom prst="rect">
              <a:avLst/>
            </a:prstGeom>
          </p:spPr>
        </p:pic>
      </p:grpSp>
      <p:sp>
        <p:nvSpPr>
          <p:cNvPr name="TextBox 4" id="4"/>
          <p:cNvSpPr txBox="true"/>
          <p:nvPr/>
        </p:nvSpPr>
        <p:spPr>
          <a:xfrm rot="0">
            <a:off x="3800395" y="2041687"/>
            <a:ext cx="13458905" cy="6544945"/>
          </a:xfrm>
          <a:prstGeom prst="rect">
            <a:avLst/>
          </a:prstGeom>
        </p:spPr>
        <p:txBody>
          <a:bodyPr anchor="t" rtlCol="false" tIns="0" lIns="0" bIns="0" rIns="0">
            <a:spAutoFit/>
          </a:bodyPr>
          <a:lstStyle/>
          <a:p>
            <a:pPr algn="l" marL="798829" indent="-399415" lvl="1">
              <a:lnSpc>
                <a:spcPts val="5179"/>
              </a:lnSpc>
              <a:buFont typeface="Arial"/>
              <a:buChar char="•"/>
            </a:pPr>
            <a:r>
              <a:rPr lang="en-US" sz="3699" spc="11">
                <a:solidFill>
                  <a:srgbClr val="201E18"/>
                </a:solidFill>
                <a:latin typeface="Open Sans"/>
                <a:ea typeface="Open Sans"/>
                <a:cs typeface="Open Sans"/>
                <a:sym typeface="Open Sans"/>
              </a:rPr>
              <a:t>How can IoT be used to optimize water use and​ management in energy systems?</a:t>
            </a:r>
            <a:r>
              <a:rPr lang="en-US" sz="3699" spc="11">
                <a:solidFill>
                  <a:srgbClr val="201E18"/>
                </a:solidFill>
                <a:latin typeface="Open Sans"/>
                <a:ea typeface="Open Sans"/>
                <a:cs typeface="Open Sans"/>
                <a:sym typeface="Open Sans"/>
              </a:rPr>
              <a:t>​</a:t>
            </a:r>
          </a:p>
          <a:p>
            <a:pPr algn="l">
              <a:lnSpc>
                <a:spcPts val="5179"/>
              </a:lnSpc>
            </a:pPr>
          </a:p>
          <a:p>
            <a:pPr algn="l" marL="798829" indent="-399415" lvl="1">
              <a:lnSpc>
                <a:spcPts val="5179"/>
              </a:lnSpc>
              <a:buFont typeface="Arial"/>
              <a:buChar char="•"/>
            </a:pPr>
            <a:r>
              <a:rPr lang="en-US" sz="3699" spc="11">
                <a:solidFill>
                  <a:srgbClr val="201E18"/>
                </a:solidFill>
                <a:latin typeface="Open Sans"/>
                <a:ea typeface="Open Sans"/>
                <a:cs typeface="Open Sans"/>
                <a:sym typeface="Open Sans"/>
              </a:rPr>
              <a:t>How effectiv</a:t>
            </a:r>
            <a:r>
              <a:rPr lang="en-US" sz="3699" spc="11">
                <a:solidFill>
                  <a:srgbClr val="201E18"/>
                </a:solidFill>
                <a:latin typeface="Open Sans"/>
                <a:ea typeface="Open Sans"/>
                <a:cs typeface="Open Sans"/>
                <a:sym typeface="Open Sans"/>
              </a:rPr>
              <a:t>e are IoT-based leak detection systems in reducing water wastage compared to traditional methods?​</a:t>
            </a:r>
          </a:p>
          <a:p>
            <a:pPr algn="l">
              <a:lnSpc>
                <a:spcPts val="5179"/>
              </a:lnSpc>
            </a:pPr>
          </a:p>
          <a:p>
            <a:pPr algn="l" marL="798829" indent="-399415" lvl="1">
              <a:lnSpc>
                <a:spcPts val="5179"/>
              </a:lnSpc>
              <a:buFont typeface="Arial"/>
              <a:buChar char="•"/>
            </a:pPr>
            <a:r>
              <a:rPr lang="en-US" sz="3699" spc="11">
                <a:solidFill>
                  <a:srgbClr val="201E18"/>
                </a:solidFill>
                <a:latin typeface="Open Sans"/>
                <a:ea typeface="Open Sans"/>
                <a:cs typeface="Open Sans"/>
                <a:sym typeface="Open Sans"/>
              </a:rPr>
              <a:t>How can IoT technologies be leveraged to enhance the efficiency of water management systems in industrial settings?​</a:t>
            </a:r>
          </a:p>
        </p:txBody>
      </p:sp>
      <p:sp>
        <p:nvSpPr>
          <p:cNvPr name="TextBox 5" id="5"/>
          <p:cNvSpPr txBox="true"/>
          <p:nvPr/>
        </p:nvSpPr>
        <p:spPr>
          <a:xfrm rot="0">
            <a:off x="2949980" y="62201"/>
            <a:ext cx="14309320" cy="1388334"/>
          </a:xfrm>
          <a:prstGeom prst="rect">
            <a:avLst/>
          </a:prstGeom>
        </p:spPr>
        <p:txBody>
          <a:bodyPr anchor="t" rtlCol="false" tIns="0" lIns="0" bIns="0" rIns="0">
            <a:spAutoFit/>
          </a:bodyPr>
          <a:lstStyle/>
          <a:p>
            <a:pPr algn="ctr">
              <a:lnSpc>
                <a:spcPts val="9544"/>
              </a:lnSpc>
            </a:pPr>
            <a:r>
              <a:rPr lang="en-US" b="true" sz="8088">
                <a:solidFill>
                  <a:srgbClr val="201E18"/>
                </a:solidFill>
                <a:latin typeface="The Seasons Bold"/>
                <a:ea typeface="The Seasons Bold"/>
                <a:cs typeface="The Seasons Bold"/>
                <a:sym typeface="The Seasons Bold"/>
              </a:rPr>
              <a:t>RESEARCH QUESTION​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sp>
        <p:nvSpPr>
          <p:cNvPr name="Freeform 2" id="2"/>
          <p:cNvSpPr/>
          <p:nvPr/>
        </p:nvSpPr>
        <p:spPr>
          <a:xfrm flipH="false" flipV="false" rot="0">
            <a:off x="4367960" y="0"/>
            <a:ext cx="13920040" cy="10161877"/>
          </a:xfrm>
          <a:custGeom>
            <a:avLst/>
            <a:gdLst/>
            <a:ahLst/>
            <a:cxnLst/>
            <a:rect r="r" b="b" t="t" l="l"/>
            <a:pathLst>
              <a:path h="10161877" w="13920040">
                <a:moveTo>
                  <a:pt x="0" y="0"/>
                </a:moveTo>
                <a:lnTo>
                  <a:pt x="13920040" y="0"/>
                </a:lnTo>
                <a:lnTo>
                  <a:pt x="13920040" y="10161877"/>
                </a:lnTo>
                <a:lnTo>
                  <a:pt x="0" y="10161877"/>
                </a:lnTo>
                <a:lnTo>
                  <a:pt x="0" y="0"/>
                </a:lnTo>
                <a:close/>
              </a:path>
            </a:pathLst>
          </a:custGeom>
          <a:blipFill>
            <a:blip r:embed="rId2"/>
            <a:stretch>
              <a:fillRect l="-4034" t="-5644" r="-4194" b="-5546"/>
            </a:stretch>
          </a:blipFill>
        </p:spPr>
      </p:sp>
      <p:sp>
        <p:nvSpPr>
          <p:cNvPr name="TextBox 3" id="3"/>
          <p:cNvSpPr txBox="true"/>
          <p:nvPr/>
        </p:nvSpPr>
        <p:spPr>
          <a:xfrm rot="0">
            <a:off x="0" y="3249101"/>
            <a:ext cx="5083330" cy="2584450"/>
          </a:xfrm>
          <a:prstGeom prst="rect">
            <a:avLst/>
          </a:prstGeom>
        </p:spPr>
        <p:txBody>
          <a:bodyPr anchor="t" rtlCol="false" tIns="0" lIns="0" bIns="0" rIns="0">
            <a:spAutoFit/>
          </a:bodyPr>
          <a:lstStyle/>
          <a:p>
            <a:pPr algn="l">
              <a:lnSpc>
                <a:spcPts val="9440"/>
              </a:lnSpc>
            </a:pPr>
            <a:r>
              <a:rPr lang="en-US" sz="8000" b="true">
                <a:solidFill>
                  <a:srgbClr val="201E18"/>
                </a:solidFill>
                <a:latin typeface="The Seasons Bold"/>
                <a:ea typeface="The Seasons Bold"/>
                <a:cs typeface="The Seasons Bold"/>
                <a:sym typeface="The Seasons Bold"/>
              </a:rPr>
              <a:t>SYSTEM DIAGRAM</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sp>
        <p:nvSpPr>
          <p:cNvPr name="Freeform 2" id="2"/>
          <p:cNvSpPr/>
          <p:nvPr/>
        </p:nvSpPr>
        <p:spPr>
          <a:xfrm flipH="false" flipV="false" rot="0">
            <a:off x="4367960" y="0"/>
            <a:ext cx="13920040" cy="10161877"/>
          </a:xfrm>
          <a:custGeom>
            <a:avLst/>
            <a:gdLst/>
            <a:ahLst/>
            <a:cxnLst/>
            <a:rect r="r" b="b" t="t" l="l"/>
            <a:pathLst>
              <a:path h="10161877" w="13920040">
                <a:moveTo>
                  <a:pt x="0" y="0"/>
                </a:moveTo>
                <a:lnTo>
                  <a:pt x="13920040" y="0"/>
                </a:lnTo>
                <a:lnTo>
                  <a:pt x="13920040" y="10161877"/>
                </a:lnTo>
                <a:lnTo>
                  <a:pt x="0" y="10161877"/>
                </a:lnTo>
                <a:lnTo>
                  <a:pt x="0" y="0"/>
                </a:lnTo>
                <a:close/>
              </a:path>
            </a:pathLst>
          </a:custGeom>
          <a:blipFill>
            <a:blip r:embed="rId2"/>
            <a:stretch>
              <a:fillRect l="-4034" t="-5644" r="-4194" b="-5546"/>
            </a:stretch>
          </a:blipFill>
        </p:spPr>
      </p:sp>
      <p:sp>
        <p:nvSpPr>
          <p:cNvPr name="TextBox 3" id="3"/>
          <p:cNvSpPr txBox="true"/>
          <p:nvPr/>
        </p:nvSpPr>
        <p:spPr>
          <a:xfrm rot="0">
            <a:off x="0" y="3249101"/>
            <a:ext cx="5083330" cy="2584450"/>
          </a:xfrm>
          <a:prstGeom prst="rect">
            <a:avLst/>
          </a:prstGeom>
        </p:spPr>
        <p:txBody>
          <a:bodyPr anchor="t" rtlCol="false" tIns="0" lIns="0" bIns="0" rIns="0">
            <a:spAutoFit/>
          </a:bodyPr>
          <a:lstStyle/>
          <a:p>
            <a:pPr algn="l">
              <a:lnSpc>
                <a:spcPts val="9440"/>
              </a:lnSpc>
            </a:pPr>
            <a:r>
              <a:rPr lang="en-US" sz="8000" b="true">
                <a:solidFill>
                  <a:srgbClr val="201E18"/>
                </a:solidFill>
                <a:latin typeface="The Seasons Bold"/>
                <a:ea typeface="The Seasons Bold"/>
                <a:cs typeface="The Seasons Bold"/>
                <a:sym typeface="The Seasons Bold"/>
              </a:rPr>
              <a:t>FLOW​</a:t>
            </a:r>
          </a:p>
          <a:p>
            <a:pPr algn="l">
              <a:lnSpc>
                <a:spcPts val="9440"/>
              </a:lnSpc>
            </a:pPr>
            <a:r>
              <a:rPr lang="en-US" sz="8000" b="true">
                <a:solidFill>
                  <a:srgbClr val="201E18"/>
                </a:solidFill>
                <a:latin typeface="The Seasons Bold"/>
                <a:ea typeface="The Seasons Bold"/>
                <a:cs typeface="The Seasons Bold"/>
                <a:sym typeface="The Seasons Bold"/>
              </a:rPr>
              <a:t>Ch</a:t>
            </a:r>
            <a:r>
              <a:rPr lang="en-US" sz="8000" b="true">
                <a:solidFill>
                  <a:srgbClr val="201E18"/>
                </a:solidFill>
                <a:latin typeface="The Seasons Bold"/>
                <a:ea typeface="The Seasons Bold"/>
                <a:cs typeface="The Seasons Bold"/>
                <a:sym typeface="The Seasons Bold"/>
              </a:rPr>
              <a:t>ART​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699" y="0"/>
            <a:ext cx="18288000" cy="1513362"/>
            <a:chOff x="0" y="0"/>
            <a:chExt cx="24384000" cy="2017815"/>
          </a:xfrm>
        </p:grpSpPr>
        <p:pic>
          <p:nvPicPr>
            <p:cNvPr name="Picture 3" id="3"/>
            <p:cNvPicPr>
              <a:picLocks noChangeAspect="true"/>
            </p:cNvPicPr>
            <p:nvPr/>
          </p:nvPicPr>
          <p:blipFill>
            <a:blip r:embed="rId2"/>
            <a:srcRect l="0" t="43812" r="0" b="43812"/>
            <a:stretch>
              <a:fillRect/>
            </a:stretch>
          </p:blipFill>
          <p:spPr>
            <a:xfrm flipH="false" flipV="false">
              <a:off x="0" y="0"/>
              <a:ext cx="24384000" cy="2017815"/>
            </a:xfrm>
            <a:prstGeom prst="rect">
              <a:avLst/>
            </a:prstGeom>
          </p:spPr>
        </p:pic>
      </p:grpSp>
      <p:sp>
        <p:nvSpPr>
          <p:cNvPr name="TextBox 4" id="4"/>
          <p:cNvSpPr txBox="true"/>
          <p:nvPr/>
        </p:nvSpPr>
        <p:spPr>
          <a:xfrm rot="0">
            <a:off x="1028700" y="1732111"/>
            <a:ext cx="16230600" cy="1388334"/>
          </a:xfrm>
          <a:prstGeom prst="rect">
            <a:avLst/>
          </a:prstGeom>
        </p:spPr>
        <p:txBody>
          <a:bodyPr anchor="t" rtlCol="false" tIns="0" lIns="0" bIns="0" rIns="0">
            <a:spAutoFit/>
          </a:bodyPr>
          <a:lstStyle/>
          <a:p>
            <a:pPr algn="ctr">
              <a:lnSpc>
                <a:spcPts val="9544"/>
              </a:lnSpc>
            </a:pPr>
            <a:r>
              <a:rPr lang="en-US" b="true" sz="8088">
                <a:solidFill>
                  <a:srgbClr val="201E18"/>
                </a:solidFill>
                <a:latin typeface="The Seasons Bold"/>
                <a:ea typeface="The Seasons Bold"/>
                <a:cs typeface="The Seasons Bold"/>
                <a:sym typeface="The Seasons Bold"/>
              </a:rPr>
              <a:t>PROGRESS OF THE SYSTEM​</a:t>
            </a:r>
          </a:p>
        </p:txBody>
      </p:sp>
      <p:sp>
        <p:nvSpPr>
          <p:cNvPr name="TextBox 5" id="5"/>
          <p:cNvSpPr txBox="true"/>
          <p:nvPr/>
        </p:nvSpPr>
        <p:spPr>
          <a:xfrm rot="0">
            <a:off x="1028700" y="3721127"/>
            <a:ext cx="4113637" cy="679450"/>
          </a:xfrm>
          <a:prstGeom prst="rect">
            <a:avLst/>
          </a:prstGeom>
        </p:spPr>
        <p:txBody>
          <a:bodyPr anchor="t" rtlCol="false" tIns="0" lIns="0" bIns="0" rIns="0">
            <a:spAutoFit/>
          </a:bodyPr>
          <a:lstStyle/>
          <a:p>
            <a:pPr algn="ctr">
              <a:lnSpc>
                <a:spcPts val="5599"/>
              </a:lnSpc>
            </a:pPr>
            <a:r>
              <a:rPr lang="en-US" sz="3999" b="true">
                <a:solidFill>
                  <a:srgbClr val="201E18"/>
                </a:solidFill>
                <a:latin typeface="Open Sans Bold"/>
                <a:ea typeface="Open Sans Bold"/>
                <a:cs typeface="Open Sans Bold"/>
                <a:sym typeface="Open Sans Bold"/>
              </a:rPr>
              <a:t>Current work​</a:t>
            </a:r>
          </a:p>
        </p:txBody>
      </p:sp>
      <p:sp>
        <p:nvSpPr>
          <p:cNvPr name="TextBox 6" id="6"/>
          <p:cNvSpPr txBox="true"/>
          <p:nvPr/>
        </p:nvSpPr>
        <p:spPr>
          <a:xfrm rot="0">
            <a:off x="1433881" y="4610127"/>
            <a:ext cx="3303276" cy="3686175"/>
          </a:xfrm>
          <a:prstGeom prst="rect">
            <a:avLst/>
          </a:prstGeom>
        </p:spPr>
        <p:txBody>
          <a:bodyPr anchor="t" rtlCol="false" tIns="0" lIns="0" bIns="0" rIns="0">
            <a:spAutoFit/>
          </a:bodyPr>
          <a:lstStyle/>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Python</a:t>
            </a:r>
          </a:p>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React</a:t>
            </a:r>
          </a:p>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Firebase</a:t>
            </a:r>
          </a:p>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Node Js</a:t>
            </a:r>
          </a:p>
        </p:txBody>
      </p:sp>
      <p:sp>
        <p:nvSpPr>
          <p:cNvPr name="TextBox 7" id="7"/>
          <p:cNvSpPr txBox="true"/>
          <p:nvPr/>
        </p:nvSpPr>
        <p:spPr>
          <a:xfrm rot="0">
            <a:off x="13145663" y="3721127"/>
            <a:ext cx="4113637" cy="679450"/>
          </a:xfrm>
          <a:prstGeom prst="rect">
            <a:avLst/>
          </a:prstGeom>
        </p:spPr>
        <p:txBody>
          <a:bodyPr anchor="t" rtlCol="false" tIns="0" lIns="0" bIns="0" rIns="0">
            <a:spAutoFit/>
          </a:bodyPr>
          <a:lstStyle/>
          <a:p>
            <a:pPr algn="ctr">
              <a:lnSpc>
                <a:spcPts val="5599"/>
              </a:lnSpc>
            </a:pPr>
            <a:r>
              <a:rPr lang="en-US" sz="3999" b="true">
                <a:solidFill>
                  <a:srgbClr val="201E18"/>
                </a:solidFill>
                <a:latin typeface="Open Sans Bold"/>
                <a:ea typeface="Open Sans Bold"/>
                <a:cs typeface="Open Sans Bold"/>
                <a:sym typeface="Open Sans Bold"/>
              </a:rPr>
              <a:t>Future work​</a:t>
            </a:r>
          </a:p>
        </p:txBody>
      </p:sp>
      <p:sp>
        <p:nvSpPr>
          <p:cNvPr name="TextBox 8" id="8"/>
          <p:cNvSpPr txBox="true"/>
          <p:nvPr/>
        </p:nvSpPr>
        <p:spPr>
          <a:xfrm rot="0">
            <a:off x="14459836" y="4610127"/>
            <a:ext cx="3550886" cy="1781175"/>
          </a:xfrm>
          <a:prstGeom prst="rect">
            <a:avLst/>
          </a:prstGeom>
        </p:spPr>
        <p:txBody>
          <a:bodyPr anchor="t" rtlCol="false" tIns="0" lIns="0" bIns="0" rIns="0">
            <a:spAutoFit/>
          </a:bodyPr>
          <a:lstStyle/>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GitHub</a:t>
            </a:r>
          </a:p>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MS Planner</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028700" y="2332880"/>
            <a:ext cx="5486936" cy="548693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nvGrpSpPr>
          <p:cNvPr name="Group 4" id="4"/>
          <p:cNvGrpSpPr/>
          <p:nvPr/>
        </p:nvGrpSpPr>
        <p:grpSpPr>
          <a:xfrm rot="0">
            <a:off x="0" y="8773638"/>
            <a:ext cx="18288000" cy="1513362"/>
            <a:chOff x="0" y="0"/>
            <a:chExt cx="24384000" cy="2017815"/>
          </a:xfrm>
        </p:grpSpPr>
        <p:pic>
          <p:nvPicPr>
            <p:cNvPr name="Picture 5" id="5"/>
            <p:cNvPicPr>
              <a:picLocks noChangeAspect="true"/>
            </p:cNvPicPr>
            <p:nvPr/>
          </p:nvPicPr>
          <p:blipFill>
            <a:blip r:embed="rId3"/>
            <a:srcRect l="0" t="42490" r="0" b="42490"/>
            <a:stretch>
              <a:fillRect/>
            </a:stretch>
          </p:blipFill>
          <p:spPr>
            <a:xfrm flipH="false" flipV="false">
              <a:off x="0" y="0"/>
              <a:ext cx="24384000" cy="2017815"/>
            </a:xfrm>
            <a:prstGeom prst="rect">
              <a:avLst/>
            </a:prstGeom>
          </p:spPr>
        </p:pic>
      </p:grpSp>
      <p:sp>
        <p:nvSpPr>
          <p:cNvPr name="TextBox 6" id="6"/>
          <p:cNvSpPr txBox="true"/>
          <p:nvPr/>
        </p:nvSpPr>
        <p:spPr>
          <a:xfrm rot="0">
            <a:off x="6741698" y="3387693"/>
            <a:ext cx="10517602" cy="2613249"/>
          </a:xfrm>
          <a:prstGeom prst="rect">
            <a:avLst/>
          </a:prstGeom>
        </p:spPr>
        <p:txBody>
          <a:bodyPr anchor="t" rtlCol="false" tIns="0" lIns="0" bIns="0" rIns="0">
            <a:spAutoFit/>
          </a:bodyPr>
          <a:lstStyle/>
          <a:p>
            <a:pPr algn="ctr">
              <a:lnSpc>
                <a:spcPts val="9544"/>
              </a:lnSpc>
            </a:pPr>
            <a:r>
              <a:rPr lang="en-US" b="true" sz="8088">
                <a:solidFill>
                  <a:srgbClr val="201E18"/>
                </a:solidFill>
                <a:latin typeface="The Seasons Bold"/>
                <a:ea typeface="The Seasons Bold"/>
                <a:cs typeface="The Seasons Bold"/>
                <a:sym typeface="The Seasons Bold"/>
              </a:rPr>
              <a:t>IT21170584</a:t>
            </a:r>
          </a:p>
          <a:p>
            <a:pPr algn="ctr">
              <a:lnSpc>
                <a:spcPts val="9544"/>
              </a:lnSpc>
            </a:pPr>
            <a:r>
              <a:rPr lang="en-US" b="true" sz="8088">
                <a:solidFill>
                  <a:srgbClr val="201E18"/>
                </a:solidFill>
                <a:latin typeface="The Seasons Bold"/>
                <a:ea typeface="The Seasons Bold"/>
                <a:cs typeface="The Seasons Bold"/>
                <a:sym typeface="The Seasons Bold"/>
              </a:rPr>
              <a:t>SITHUMINI K.G.P</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4213194" y="0"/>
            <a:ext cx="4074806" cy="10287000"/>
            <a:chOff x="0" y="0"/>
            <a:chExt cx="5433074" cy="13716000"/>
          </a:xfrm>
        </p:grpSpPr>
        <p:pic>
          <p:nvPicPr>
            <p:cNvPr name="Picture 3" id="3"/>
            <p:cNvPicPr>
              <a:picLocks noChangeAspect="true"/>
            </p:cNvPicPr>
            <p:nvPr/>
          </p:nvPicPr>
          <p:blipFill>
            <a:blip r:embed="rId2"/>
            <a:srcRect l="38859" t="0" r="38859" b="0"/>
            <a:stretch>
              <a:fillRect/>
            </a:stretch>
          </p:blipFill>
          <p:spPr>
            <a:xfrm flipH="false" flipV="false">
              <a:off x="0" y="0"/>
              <a:ext cx="5433074" cy="13716000"/>
            </a:xfrm>
            <a:prstGeom prst="rect">
              <a:avLst/>
            </a:prstGeom>
          </p:spPr>
        </p:pic>
      </p:grpSp>
      <p:sp>
        <p:nvSpPr>
          <p:cNvPr name="TextBox 4" id="4"/>
          <p:cNvSpPr txBox="true"/>
          <p:nvPr/>
        </p:nvSpPr>
        <p:spPr>
          <a:xfrm rot="0">
            <a:off x="1241049" y="2345546"/>
            <a:ext cx="12361377" cy="5704587"/>
          </a:xfrm>
          <a:prstGeom prst="rect">
            <a:avLst/>
          </a:prstGeom>
        </p:spPr>
        <p:txBody>
          <a:bodyPr anchor="t" rtlCol="false" tIns="0" lIns="0" bIns="0" rIns="0">
            <a:spAutoFit/>
          </a:bodyPr>
          <a:lstStyle/>
          <a:p>
            <a:pPr algn="l">
              <a:lnSpc>
                <a:spcPts val="7611"/>
              </a:lnSpc>
            </a:pPr>
            <a:r>
              <a:rPr lang="en-US" sz="4399" spc="114">
                <a:solidFill>
                  <a:srgbClr val="201E18"/>
                </a:solidFill>
                <a:latin typeface="Open Sans"/>
                <a:ea typeface="Open Sans"/>
                <a:cs typeface="Open Sans"/>
                <a:sym typeface="Open Sans"/>
              </a:rPr>
              <a:t>Monitoring, managing, maintaining, and optimizing energy usage while integrating predictive weather insights. Provide users with a summary of the power usage and generation based on an analysis of the power.</a:t>
            </a:r>
            <a:r>
              <a:rPr lang="en-US" sz="4399" spc="114">
                <a:solidFill>
                  <a:srgbClr val="201E18"/>
                </a:solidFill>
                <a:latin typeface="Open Sans"/>
                <a:ea typeface="Open Sans"/>
                <a:cs typeface="Open Sans"/>
                <a:sym typeface="Open Sans"/>
              </a:rPr>
              <a:t>​</a:t>
            </a:r>
          </a:p>
        </p:txBody>
      </p:sp>
      <p:sp>
        <p:nvSpPr>
          <p:cNvPr name="TextBox 5" id="5"/>
          <p:cNvSpPr txBox="true"/>
          <p:nvPr/>
        </p:nvSpPr>
        <p:spPr>
          <a:xfrm rot="0">
            <a:off x="0" y="114300"/>
            <a:ext cx="14213194" cy="1465580"/>
          </a:xfrm>
          <a:prstGeom prst="rect">
            <a:avLst/>
          </a:prstGeom>
        </p:spPr>
        <p:txBody>
          <a:bodyPr anchor="t" rtlCol="false" tIns="0" lIns="0" bIns="0" rIns="0">
            <a:spAutoFit/>
          </a:bodyPr>
          <a:lstStyle/>
          <a:p>
            <a:pPr algn="ctr">
              <a:lnSpc>
                <a:spcPts val="10029"/>
              </a:lnSpc>
            </a:pPr>
            <a:r>
              <a:rPr lang="en-US" b="true" sz="8499">
                <a:solidFill>
                  <a:srgbClr val="201E18"/>
                </a:solidFill>
                <a:latin typeface="The Seasons Bold"/>
                <a:ea typeface="The Seasons Bold"/>
                <a:cs typeface="The Seasons Bold"/>
                <a:sym typeface="The Seasons Bold"/>
              </a:rPr>
              <a:t>INTRODUCTION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6135623" y="0"/>
            <a:ext cx="2152377" cy="10287000"/>
            <a:chOff x="0" y="0"/>
            <a:chExt cx="2869836" cy="13716000"/>
          </a:xfrm>
        </p:grpSpPr>
        <p:pic>
          <p:nvPicPr>
            <p:cNvPr name="Picture 3" id="3"/>
            <p:cNvPicPr>
              <a:picLocks noChangeAspect="true"/>
            </p:cNvPicPr>
            <p:nvPr/>
          </p:nvPicPr>
          <p:blipFill>
            <a:blip r:embed="rId2"/>
            <a:srcRect l="85349" t="0" r="2881" b="0"/>
            <a:stretch>
              <a:fillRect/>
            </a:stretch>
          </p:blipFill>
          <p:spPr>
            <a:xfrm flipH="false" flipV="false">
              <a:off x="0" y="0"/>
              <a:ext cx="2869836" cy="13716000"/>
            </a:xfrm>
            <a:prstGeom prst="rect">
              <a:avLst/>
            </a:prstGeom>
          </p:spPr>
        </p:pic>
      </p:grpSp>
      <p:grpSp>
        <p:nvGrpSpPr>
          <p:cNvPr name="Group 4" id="4"/>
          <p:cNvGrpSpPr/>
          <p:nvPr/>
        </p:nvGrpSpPr>
        <p:grpSpPr>
          <a:xfrm rot="0">
            <a:off x="0" y="0"/>
            <a:ext cx="2152377" cy="10287000"/>
            <a:chOff x="0" y="0"/>
            <a:chExt cx="2869836" cy="13716000"/>
          </a:xfrm>
        </p:grpSpPr>
        <p:pic>
          <p:nvPicPr>
            <p:cNvPr name="Picture 5" id="5"/>
            <p:cNvPicPr>
              <a:picLocks noChangeAspect="true"/>
            </p:cNvPicPr>
            <p:nvPr/>
          </p:nvPicPr>
          <p:blipFill>
            <a:blip r:embed="rId2"/>
            <a:srcRect l="44115" t="0" r="44115" b="0"/>
            <a:stretch>
              <a:fillRect/>
            </a:stretch>
          </p:blipFill>
          <p:spPr>
            <a:xfrm flipH="false" flipV="false">
              <a:off x="0" y="0"/>
              <a:ext cx="2869836" cy="13716000"/>
            </a:xfrm>
            <a:prstGeom prst="rect">
              <a:avLst/>
            </a:prstGeom>
          </p:spPr>
        </p:pic>
      </p:grpSp>
      <p:sp>
        <p:nvSpPr>
          <p:cNvPr name="TextBox 6" id="6"/>
          <p:cNvSpPr txBox="true"/>
          <p:nvPr/>
        </p:nvSpPr>
        <p:spPr>
          <a:xfrm rot="0">
            <a:off x="2839755" y="2279773"/>
            <a:ext cx="12608491" cy="5562600"/>
          </a:xfrm>
          <a:prstGeom prst="rect">
            <a:avLst/>
          </a:prstGeom>
        </p:spPr>
        <p:txBody>
          <a:bodyPr anchor="t" rtlCol="false" tIns="0" lIns="0" bIns="0" rIns="0">
            <a:spAutoFit/>
          </a:bodyPr>
          <a:lstStyle/>
          <a:p>
            <a:pPr algn="l">
              <a:lnSpc>
                <a:spcPts val="6299"/>
              </a:lnSpc>
            </a:pPr>
            <a:r>
              <a:rPr lang="en-US" sz="4500" spc="13">
                <a:solidFill>
                  <a:srgbClr val="201E18"/>
                </a:solidFill>
                <a:latin typeface="Open Sans"/>
                <a:ea typeface="Open Sans"/>
                <a:cs typeface="Open Sans"/>
                <a:sym typeface="Open Sans"/>
              </a:rPr>
              <a:t>Implement an efficient solar energy management system that monitors, manages, maintains, and optimizes energy usage while integrating predictive weather insights, enabling users to analyze power usage and generation for informed decision-making with user friendly interface</a:t>
            </a:r>
            <a:r>
              <a:rPr lang="en-US" sz="4500" spc="13">
                <a:solidFill>
                  <a:srgbClr val="201E18"/>
                </a:solidFill>
                <a:latin typeface="Open Sans"/>
                <a:ea typeface="Open Sans"/>
                <a:cs typeface="Open Sans"/>
                <a:sym typeface="Open Sans"/>
              </a:rPr>
              <a:t>​</a:t>
            </a:r>
          </a:p>
        </p:txBody>
      </p:sp>
      <p:sp>
        <p:nvSpPr>
          <p:cNvPr name="TextBox 7" id="7"/>
          <p:cNvSpPr txBox="true"/>
          <p:nvPr/>
        </p:nvSpPr>
        <p:spPr>
          <a:xfrm rot="0">
            <a:off x="2152377" y="214948"/>
            <a:ext cx="13983246" cy="1465580"/>
          </a:xfrm>
          <a:prstGeom prst="rect">
            <a:avLst/>
          </a:prstGeom>
        </p:spPr>
        <p:txBody>
          <a:bodyPr anchor="t" rtlCol="false" tIns="0" lIns="0" bIns="0" rIns="0">
            <a:spAutoFit/>
          </a:bodyPr>
          <a:lstStyle/>
          <a:p>
            <a:pPr algn="ctr">
              <a:lnSpc>
                <a:spcPts val="10029"/>
              </a:lnSpc>
            </a:pPr>
            <a:r>
              <a:rPr lang="en-US" b="true" sz="8499">
                <a:solidFill>
                  <a:srgbClr val="201E18"/>
                </a:solidFill>
                <a:latin typeface="The Seasons Bold"/>
                <a:ea typeface="The Seasons Bold"/>
                <a:cs typeface="The Seasons Bold"/>
                <a:sym typeface="The Seasons Bold"/>
              </a:rPr>
              <a:t>OBJECTIVES​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9770994" y="3082595"/>
            <a:ext cx="3528563" cy="35285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nvGrpSpPr>
          <p:cNvPr name="Group 4" id="4"/>
          <p:cNvGrpSpPr/>
          <p:nvPr/>
        </p:nvGrpSpPr>
        <p:grpSpPr>
          <a:xfrm rot="0">
            <a:off x="5139187" y="3082595"/>
            <a:ext cx="3528563" cy="352856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6" id="6"/>
          <p:cNvGrpSpPr/>
          <p:nvPr/>
        </p:nvGrpSpPr>
        <p:grpSpPr>
          <a:xfrm rot="0">
            <a:off x="356636" y="3082595"/>
            <a:ext cx="3528563" cy="352856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8" id="8"/>
          <p:cNvGrpSpPr/>
          <p:nvPr/>
        </p:nvGrpSpPr>
        <p:grpSpPr>
          <a:xfrm rot="0">
            <a:off x="0" y="8773638"/>
            <a:ext cx="18288000" cy="1513362"/>
            <a:chOff x="0" y="0"/>
            <a:chExt cx="24384000" cy="2017815"/>
          </a:xfrm>
        </p:grpSpPr>
        <p:pic>
          <p:nvPicPr>
            <p:cNvPr name="Picture 9" id="9"/>
            <p:cNvPicPr>
              <a:picLocks noChangeAspect="true"/>
            </p:cNvPicPr>
            <p:nvPr/>
          </p:nvPicPr>
          <p:blipFill>
            <a:blip r:embed="rId5"/>
            <a:srcRect l="0" t="73602" r="0" b="15363"/>
            <a:stretch>
              <a:fillRect/>
            </a:stretch>
          </p:blipFill>
          <p:spPr>
            <a:xfrm flipH="false" flipV="false">
              <a:off x="0" y="0"/>
              <a:ext cx="24384000" cy="2017815"/>
            </a:xfrm>
            <a:prstGeom prst="rect">
              <a:avLst/>
            </a:prstGeom>
          </p:spPr>
        </p:pic>
      </p:grpSp>
      <p:sp>
        <p:nvSpPr>
          <p:cNvPr name="TextBox 10" id="10"/>
          <p:cNvSpPr txBox="true"/>
          <p:nvPr/>
        </p:nvSpPr>
        <p:spPr>
          <a:xfrm rot="0">
            <a:off x="3885199" y="1271750"/>
            <a:ext cx="10517602" cy="1439769"/>
          </a:xfrm>
          <a:prstGeom prst="rect">
            <a:avLst/>
          </a:prstGeom>
        </p:spPr>
        <p:txBody>
          <a:bodyPr anchor="t" rtlCol="false" tIns="0" lIns="0" bIns="0" rIns="0">
            <a:spAutoFit/>
          </a:bodyPr>
          <a:lstStyle/>
          <a:p>
            <a:pPr algn="ctr">
              <a:lnSpc>
                <a:spcPts val="9544"/>
              </a:lnSpc>
            </a:pPr>
            <a:r>
              <a:rPr lang="en-US" b="true" sz="8088">
                <a:solidFill>
                  <a:srgbClr val="201E18"/>
                </a:solidFill>
                <a:latin typeface="The Seasons Bold"/>
                <a:ea typeface="The Seasons Bold"/>
                <a:cs typeface="The Seasons Bold"/>
                <a:sym typeface="The Seasons Bold"/>
              </a:rPr>
              <a:t>THE TEAM</a:t>
            </a:r>
          </a:p>
        </p:txBody>
      </p:sp>
      <p:sp>
        <p:nvSpPr>
          <p:cNvPr name="TextBox 11" id="11"/>
          <p:cNvSpPr txBox="true"/>
          <p:nvPr/>
        </p:nvSpPr>
        <p:spPr>
          <a:xfrm rot="0">
            <a:off x="4958917" y="7010947"/>
            <a:ext cx="3553394" cy="481330"/>
          </a:xfrm>
          <a:prstGeom prst="rect">
            <a:avLst/>
          </a:prstGeom>
        </p:spPr>
        <p:txBody>
          <a:bodyPr anchor="t" rtlCol="false" tIns="0" lIns="0" bIns="0" rIns="0">
            <a:spAutoFit/>
          </a:bodyPr>
          <a:lstStyle/>
          <a:p>
            <a:pPr algn="ctr">
              <a:lnSpc>
                <a:spcPts val="3919"/>
              </a:lnSpc>
            </a:pPr>
            <a:r>
              <a:rPr lang="en-US" b="true" sz="2799">
                <a:solidFill>
                  <a:srgbClr val="201E18"/>
                </a:solidFill>
                <a:latin typeface="Open Sans Bold"/>
                <a:ea typeface="Open Sans Bold"/>
                <a:cs typeface="Open Sans Bold"/>
                <a:sym typeface="Open Sans Bold"/>
              </a:rPr>
              <a:t>ADHIKARI A. M. S. S</a:t>
            </a:r>
          </a:p>
        </p:txBody>
      </p:sp>
      <p:sp>
        <p:nvSpPr>
          <p:cNvPr name="TextBox 12" id="12"/>
          <p:cNvSpPr txBox="true"/>
          <p:nvPr/>
        </p:nvSpPr>
        <p:spPr>
          <a:xfrm rot="0">
            <a:off x="9542766" y="7010947"/>
            <a:ext cx="3985019" cy="976630"/>
          </a:xfrm>
          <a:prstGeom prst="rect">
            <a:avLst/>
          </a:prstGeom>
        </p:spPr>
        <p:txBody>
          <a:bodyPr anchor="t" rtlCol="false" tIns="0" lIns="0" bIns="0" rIns="0">
            <a:spAutoFit/>
          </a:bodyPr>
          <a:lstStyle/>
          <a:p>
            <a:pPr algn="ctr">
              <a:lnSpc>
                <a:spcPts val="3919"/>
              </a:lnSpc>
            </a:pPr>
            <a:r>
              <a:rPr lang="en-US" b="true" sz="2799">
                <a:solidFill>
                  <a:srgbClr val="201E18"/>
                </a:solidFill>
                <a:latin typeface="Open Sans Bold"/>
                <a:ea typeface="Open Sans Bold"/>
                <a:cs typeface="Open Sans Bold"/>
                <a:sym typeface="Open Sans Bold"/>
              </a:rPr>
              <a:t>KODITHUWAKKU K.M.J</a:t>
            </a:r>
          </a:p>
          <a:p>
            <a:pPr algn="ctr">
              <a:lnSpc>
                <a:spcPts val="3919"/>
              </a:lnSpc>
            </a:pPr>
          </a:p>
        </p:txBody>
      </p:sp>
      <p:sp>
        <p:nvSpPr>
          <p:cNvPr name="TextBox 13" id="13"/>
          <p:cNvSpPr txBox="true"/>
          <p:nvPr/>
        </p:nvSpPr>
        <p:spPr>
          <a:xfrm rot="0">
            <a:off x="512075" y="7010947"/>
            <a:ext cx="3217686" cy="481330"/>
          </a:xfrm>
          <a:prstGeom prst="rect">
            <a:avLst/>
          </a:prstGeom>
        </p:spPr>
        <p:txBody>
          <a:bodyPr anchor="t" rtlCol="false" tIns="0" lIns="0" bIns="0" rIns="0">
            <a:spAutoFit/>
          </a:bodyPr>
          <a:lstStyle/>
          <a:p>
            <a:pPr algn="ctr">
              <a:lnSpc>
                <a:spcPts val="3919"/>
              </a:lnSpc>
            </a:pPr>
            <a:r>
              <a:rPr lang="en-US" b="true" sz="2799">
                <a:solidFill>
                  <a:srgbClr val="201E18"/>
                </a:solidFill>
                <a:latin typeface="Open Sans Bold"/>
                <a:ea typeface="Open Sans Bold"/>
                <a:cs typeface="Open Sans Bold"/>
                <a:sym typeface="Open Sans Bold"/>
              </a:rPr>
              <a:t>SITHUMINI K.G.P</a:t>
            </a:r>
          </a:p>
        </p:txBody>
      </p:sp>
      <p:grpSp>
        <p:nvGrpSpPr>
          <p:cNvPr name="Group 14" id="14"/>
          <p:cNvGrpSpPr/>
          <p:nvPr/>
        </p:nvGrpSpPr>
        <p:grpSpPr>
          <a:xfrm rot="0">
            <a:off x="14402801" y="3082595"/>
            <a:ext cx="3528563" cy="352856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sp>
        <p:nvSpPr>
          <p:cNvPr name="TextBox 16" id="16"/>
          <p:cNvSpPr txBox="true"/>
          <p:nvPr/>
        </p:nvSpPr>
        <p:spPr>
          <a:xfrm rot="0">
            <a:off x="14558240" y="7010947"/>
            <a:ext cx="3217686" cy="481330"/>
          </a:xfrm>
          <a:prstGeom prst="rect">
            <a:avLst/>
          </a:prstGeom>
        </p:spPr>
        <p:txBody>
          <a:bodyPr anchor="t" rtlCol="false" tIns="0" lIns="0" bIns="0" rIns="0">
            <a:spAutoFit/>
          </a:bodyPr>
          <a:lstStyle/>
          <a:p>
            <a:pPr algn="ctr">
              <a:lnSpc>
                <a:spcPts val="3919"/>
              </a:lnSpc>
            </a:pPr>
            <a:r>
              <a:rPr lang="en-US" b="true" sz="2799">
                <a:solidFill>
                  <a:srgbClr val="201E18"/>
                </a:solidFill>
                <a:latin typeface="Open Sans Bold"/>
                <a:ea typeface="Open Sans Bold"/>
                <a:cs typeface="Open Sans Bold"/>
                <a:sym typeface="Open Sans Bold"/>
              </a:rPr>
              <a:t>MAHANAMA K.T.D</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4350986" y="1476442"/>
            <a:ext cx="12908314" cy="1637730"/>
            <a:chOff x="0" y="0"/>
            <a:chExt cx="3399721" cy="431336"/>
          </a:xfrm>
        </p:grpSpPr>
        <p:sp>
          <p:nvSpPr>
            <p:cNvPr name="Freeform 3" id="3"/>
            <p:cNvSpPr/>
            <p:nvPr/>
          </p:nvSpPr>
          <p:spPr>
            <a:xfrm flipH="false" flipV="false" rot="0">
              <a:off x="0" y="0"/>
              <a:ext cx="3399721" cy="431336"/>
            </a:xfrm>
            <a:custGeom>
              <a:avLst/>
              <a:gdLst/>
              <a:ahLst/>
              <a:cxnLst/>
              <a:rect r="r" b="b" t="t" l="l"/>
              <a:pathLst>
                <a:path h="431336" w="3399721">
                  <a:moveTo>
                    <a:pt x="0" y="0"/>
                  </a:moveTo>
                  <a:lnTo>
                    <a:pt x="3399721" y="0"/>
                  </a:lnTo>
                  <a:lnTo>
                    <a:pt x="3399721" y="431336"/>
                  </a:lnTo>
                  <a:lnTo>
                    <a:pt x="0" y="431336"/>
                  </a:lnTo>
                  <a:close/>
                </a:path>
              </a:pathLst>
            </a:custGeom>
            <a:solidFill>
              <a:srgbClr val="AD947E"/>
            </a:solidFill>
          </p:spPr>
        </p:sp>
        <p:sp>
          <p:nvSpPr>
            <p:cNvPr name="TextBox 4" id="4"/>
            <p:cNvSpPr txBox="true"/>
            <p:nvPr/>
          </p:nvSpPr>
          <p:spPr>
            <a:xfrm>
              <a:off x="0" y="-38100"/>
              <a:ext cx="3399721" cy="46943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2949980" cy="10287000"/>
            <a:chOff x="0" y="0"/>
            <a:chExt cx="3933307" cy="13716000"/>
          </a:xfrm>
        </p:grpSpPr>
        <p:pic>
          <p:nvPicPr>
            <p:cNvPr name="Picture 6" id="6"/>
            <p:cNvPicPr>
              <a:picLocks noChangeAspect="true"/>
            </p:cNvPicPr>
            <p:nvPr/>
          </p:nvPicPr>
          <p:blipFill>
            <a:blip r:embed="rId2"/>
            <a:srcRect l="41946" t="0" r="41946" b="0"/>
            <a:stretch>
              <a:fillRect/>
            </a:stretch>
          </p:blipFill>
          <p:spPr>
            <a:xfrm flipH="false" flipV="false">
              <a:off x="0" y="0"/>
              <a:ext cx="3933307" cy="13716000"/>
            </a:xfrm>
            <a:prstGeom prst="rect">
              <a:avLst/>
            </a:prstGeom>
          </p:spPr>
        </p:pic>
      </p:grpSp>
      <p:grpSp>
        <p:nvGrpSpPr>
          <p:cNvPr name="Group 7" id="7"/>
          <p:cNvGrpSpPr/>
          <p:nvPr/>
        </p:nvGrpSpPr>
        <p:grpSpPr>
          <a:xfrm rot="0">
            <a:off x="4350986" y="3228472"/>
            <a:ext cx="12908314" cy="1637730"/>
            <a:chOff x="0" y="0"/>
            <a:chExt cx="3399721" cy="431336"/>
          </a:xfrm>
        </p:grpSpPr>
        <p:sp>
          <p:nvSpPr>
            <p:cNvPr name="Freeform 8" id="8"/>
            <p:cNvSpPr/>
            <p:nvPr/>
          </p:nvSpPr>
          <p:spPr>
            <a:xfrm flipH="false" flipV="false" rot="0">
              <a:off x="0" y="0"/>
              <a:ext cx="3399721" cy="431336"/>
            </a:xfrm>
            <a:custGeom>
              <a:avLst/>
              <a:gdLst/>
              <a:ahLst/>
              <a:cxnLst/>
              <a:rect r="r" b="b" t="t" l="l"/>
              <a:pathLst>
                <a:path h="431336" w="3399721">
                  <a:moveTo>
                    <a:pt x="0" y="0"/>
                  </a:moveTo>
                  <a:lnTo>
                    <a:pt x="3399721" y="0"/>
                  </a:lnTo>
                  <a:lnTo>
                    <a:pt x="3399721" y="431336"/>
                  </a:lnTo>
                  <a:lnTo>
                    <a:pt x="0" y="431336"/>
                  </a:lnTo>
                  <a:close/>
                </a:path>
              </a:pathLst>
            </a:custGeom>
            <a:solidFill>
              <a:srgbClr val="AD947E"/>
            </a:solidFill>
          </p:spPr>
        </p:sp>
        <p:sp>
          <p:nvSpPr>
            <p:cNvPr name="TextBox 9" id="9"/>
            <p:cNvSpPr txBox="true"/>
            <p:nvPr/>
          </p:nvSpPr>
          <p:spPr>
            <a:xfrm>
              <a:off x="0" y="-38100"/>
              <a:ext cx="3399721" cy="4694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350986" y="4980502"/>
            <a:ext cx="12908314" cy="1637730"/>
            <a:chOff x="0" y="0"/>
            <a:chExt cx="3399721" cy="431336"/>
          </a:xfrm>
        </p:grpSpPr>
        <p:sp>
          <p:nvSpPr>
            <p:cNvPr name="Freeform 11" id="11"/>
            <p:cNvSpPr/>
            <p:nvPr/>
          </p:nvSpPr>
          <p:spPr>
            <a:xfrm flipH="false" flipV="false" rot="0">
              <a:off x="0" y="0"/>
              <a:ext cx="3399721" cy="431336"/>
            </a:xfrm>
            <a:custGeom>
              <a:avLst/>
              <a:gdLst/>
              <a:ahLst/>
              <a:cxnLst/>
              <a:rect r="r" b="b" t="t" l="l"/>
              <a:pathLst>
                <a:path h="431336" w="3399721">
                  <a:moveTo>
                    <a:pt x="0" y="0"/>
                  </a:moveTo>
                  <a:lnTo>
                    <a:pt x="3399721" y="0"/>
                  </a:lnTo>
                  <a:lnTo>
                    <a:pt x="3399721" y="431336"/>
                  </a:lnTo>
                  <a:lnTo>
                    <a:pt x="0" y="431336"/>
                  </a:lnTo>
                  <a:close/>
                </a:path>
              </a:pathLst>
            </a:custGeom>
            <a:solidFill>
              <a:srgbClr val="AD947E"/>
            </a:solidFill>
          </p:spPr>
        </p:sp>
        <p:sp>
          <p:nvSpPr>
            <p:cNvPr name="TextBox 12" id="12"/>
            <p:cNvSpPr txBox="true"/>
            <p:nvPr/>
          </p:nvSpPr>
          <p:spPr>
            <a:xfrm>
              <a:off x="0" y="-38100"/>
              <a:ext cx="3399721" cy="469436"/>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4350986" y="6732533"/>
            <a:ext cx="12908314" cy="1563676"/>
            <a:chOff x="0" y="0"/>
            <a:chExt cx="3399721" cy="411832"/>
          </a:xfrm>
        </p:grpSpPr>
        <p:sp>
          <p:nvSpPr>
            <p:cNvPr name="Freeform 14" id="14"/>
            <p:cNvSpPr/>
            <p:nvPr/>
          </p:nvSpPr>
          <p:spPr>
            <a:xfrm flipH="false" flipV="false" rot="0">
              <a:off x="0" y="0"/>
              <a:ext cx="3399721" cy="411832"/>
            </a:xfrm>
            <a:custGeom>
              <a:avLst/>
              <a:gdLst/>
              <a:ahLst/>
              <a:cxnLst/>
              <a:rect r="r" b="b" t="t" l="l"/>
              <a:pathLst>
                <a:path h="411832" w="3399721">
                  <a:moveTo>
                    <a:pt x="0" y="0"/>
                  </a:moveTo>
                  <a:lnTo>
                    <a:pt x="3399721" y="0"/>
                  </a:lnTo>
                  <a:lnTo>
                    <a:pt x="3399721" y="411832"/>
                  </a:lnTo>
                  <a:lnTo>
                    <a:pt x="0" y="411832"/>
                  </a:lnTo>
                  <a:close/>
                </a:path>
              </a:pathLst>
            </a:custGeom>
            <a:solidFill>
              <a:srgbClr val="AD947E"/>
            </a:solidFill>
          </p:spPr>
        </p:sp>
        <p:sp>
          <p:nvSpPr>
            <p:cNvPr name="TextBox 15" id="15"/>
            <p:cNvSpPr txBox="true"/>
            <p:nvPr/>
          </p:nvSpPr>
          <p:spPr>
            <a:xfrm>
              <a:off x="0" y="-38100"/>
              <a:ext cx="3399721" cy="44993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4350986" y="8410508"/>
            <a:ext cx="12908314" cy="1563676"/>
            <a:chOff x="0" y="0"/>
            <a:chExt cx="3399721" cy="411832"/>
          </a:xfrm>
        </p:grpSpPr>
        <p:sp>
          <p:nvSpPr>
            <p:cNvPr name="Freeform 17" id="17"/>
            <p:cNvSpPr/>
            <p:nvPr/>
          </p:nvSpPr>
          <p:spPr>
            <a:xfrm flipH="false" flipV="false" rot="0">
              <a:off x="0" y="0"/>
              <a:ext cx="3399721" cy="411832"/>
            </a:xfrm>
            <a:custGeom>
              <a:avLst/>
              <a:gdLst/>
              <a:ahLst/>
              <a:cxnLst/>
              <a:rect r="r" b="b" t="t" l="l"/>
              <a:pathLst>
                <a:path h="411832" w="3399721">
                  <a:moveTo>
                    <a:pt x="0" y="0"/>
                  </a:moveTo>
                  <a:lnTo>
                    <a:pt x="3399721" y="0"/>
                  </a:lnTo>
                  <a:lnTo>
                    <a:pt x="3399721" y="411832"/>
                  </a:lnTo>
                  <a:lnTo>
                    <a:pt x="0" y="411832"/>
                  </a:lnTo>
                  <a:close/>
                </a:path>
              </a:pathLst>
            </a:custGeom>
            <a:solidFill>
              <a:srgbClr val="AD947E"/>
            </a:solidFill>
          </p:spPr>
        </p:sp>
        <p:sp>
          <p:nvSpPr>
            <p:cNvPr name="TextBox 18" id="18"/>
            <p:cNvSpPr txBox="true"/>
            <p:nvPr/>
          </p:nvSpPr>
          <p:spPr>
            <a:xfrm>
              <a:off x="0" y="-38100"/>
              <a:ext cx="3399721" cy="449932"/>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4687276" y="1830268"/>
            <a:ext cx="1539000" cy="1057713"/>
          </a:xfrm>
          <a:custGeom>
            <a:avLst/>
            <a:gdLst/>
            <a:ahLst/>
            <a:cxnLst/>
            <a:rect r="r" b="b" t="t" l="l"/>
            <a:pathLst>
              <a:path h="1057713" w="1539000">
                <a:moveTo>
                  <a:pt x="0" y="0"/>
                </a:moveTo>
                <a:lnTo>
                  <a:pt x="1539000" y="0"/>
                </a:lnTo>
                <a:lnTo>
                  <a:pt x="1539000" y="1057712"/>
                </a:lnTo>
                <a:lnTo>
                  <a:pt x="0" y="10577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4687276" y="3563248"/>
            <a:ext cx="1539000" cy="1057713"/>
          </a:xfrm>
          <a:custGeom>
            <a:avLst/>
            <a:gdLst/>
            <a:ahLst/>
            <a:cxnLst/>
            <a:rect r="r" b="b" t="t" l="l"/>
            <a:pathLst>
              <a:path h="1057713" w="1539000">
                <a:moveTo>
                  <a:pt x="0" y="0"/>
                </a:moveTo>
                <a:lnTo>
                  <a:pt x="1539000" y="0"/>
                </a:lnTo>
                <a:lnTo>
                  <a:pt x="1539000" y="1057713"/>
                </a:lnTo>
                <a:lnTo>
                  <a:pt x="0" y="10577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4687276" y="5296229"/>
            <a:ext cx="1539000" cy="1057713"/>
          </a:xfrm>
          <a:custGeom>
            <a:avLst/>
            <a:gdLst/>
            <a:ahLst/>
            <a:cxnLst/>
            <a:rect r="r" b="b" t="t" l="l"/>
            <a:pathLst>
              <a:path h="1057713" w="1539000">
                <a:moveTo>
                  <a:pt x="0" y="0"/>
                </a:moveTo>
                <a:lnTo>
                  <a:pt x="1539000" y="0"/>
                </a:lnTo>
                <a:lnTo>
                  <a:pt x="1539000" y="1057712"/>
                </a:lnTo>
                <a:lnTo>
                  <a:pt x="0" y="10577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4687276" y="7029209"/>
            <a:ext cx="1539000" cy="1057713"/>
          </a:xfrm>
          <a:custGeom>
            <a:avLst/>
            <a:gdLst/>
            <a:ahLst/>
            <a:cxnLst/>
            <a:rect r="r" b="b" t="t" l="l"/>
            <a:pathLst>
              <a:path h="1057713" w="1539000">
                <a:moveTo>
                  <a:pt x="0" y="0"/>
                </a:moveTo>
                <a:lnTo>
                  <a:pt x="1539000" y="0"/>
                </a:lnTo>
                <a:lnTo>
                  <a:pt x="1539000" y="1057713"/>
                </a:lnTo>
                <a:lnTo>
                  <a:pt x="0" y="10577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4687276" y="8762190"/>
            <a:ext cx="1539000" cy="1057713"/>
          </a:xfrm>
          <a:custGeom>
            <a:avLst/>
            <a:gdLst/>
            <a:ahLst/>
            <a:cxnLst/>
            <a:rect r="r" b="b" t="t" l="l"/>
            <a:pathLst>
              <a:path h="1057713" w="1539000">
                <a:moveTo>
                  <a:pt x="0" y="0"/>
                </a:moveTo>
                <a:lnTo>
                  <a:pt x="1539000" y="0"/>
                </a:lnTo>
                <a:lnTo>
                  <a:pt x="1539000" y="1057712"/>
                </a:lnTo>
                <a:lnTo>
                  <a:pt x="0" y="10577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4" id="24"/>
          <p:cNvSpPr txBox="true"/>
          <p:nvPr/>
        </p:nvSpPr>
        <p:spPr>
          <a:xfrm rot="0">
            <a:off x="2949980" y="62201"/>
            <a:ext cx="14309320" cy="1388334"/>
          </a:xfrm>
          <a:prstGeom prst="rect">
            <a:avLst/>
          </a:prstGeom>
        </p:spPr>
        <p:txBody>
          <a:bodyPr anchor="t" rtlCol="false" tIns="0" lIns="0" bIns="0" rIns="0">
            <a:spAutoFit/>
          </a:bodyPr>
          <a:lstStyle/>
          <a:p>
            <a:pPr algn="ctr">
              <a:lnSpc>
                <a:spcPts val="9544"/>
              </a:lnSpc>
            </a:pPr>
            <a:r>
              <a:rPr lang="en-US" b="true" sz="8088">
                <a:solidFill>
                  <a:srgbClr val="201E18"/>
                </a:solidFill>
                <a:latin typeface="The Seasons Bold"/>
                <a:ea typeface="The Seasons Bold"/>
                <a:cs typeface="The Seasons Bold"/>
                <a:sym typeface="The Seasons Bold"/>
              </a:rPr>
              <a:t>SUB OBJECTIVES</a:t>
            </a:r>
          </a:p>
        </p:txBody>
      </p:sp>
      <p:sp>
        <p:nvSpPr>
          <p:cNvPr name="TextBox 25" id="25"/>
          <p:cNvSpPr txBox="true"/>
          <p:nvPr/>
        </p:nvSpPr>
        <p:spPr>
          <a:xfrm rot="0">
            <a:off x="6467164" y="1964789"/>
            <a:ext cx="10311032" cy="712470"/>
          </a:xfrm>
          <a:prstGeom prst="rect">
            <a:avLst/>
          </a:prstGeom>
        </p:spPr>
        <p:txBody>
          <a:bodyPr anchor="t" rtlCol="false" tIns="0" lIns="0" bIns="0" rIns="0">
            <a:spAutoFit/>
          </a:bodyPr>
          <a:lstStyle/>
          <a:p>
            <a:pPr algn="l">
              <a:lnSpc>
                <a:spcPts val="5880"/>
              </a:lnSpc>
            </a:pPr>
            <a:r>
              <a:rPr lang="en-US" sz="4200">
                <a:solidFill>
                  <a:srgbClr val="F4EEE7"/>
                </a:solidFill>
                <a:latin typeface="Open Sans"/>
                <a:ea typeface="Open Sans"/>
                <a:cs typeface="Open Sans"/>
                <a:sym typeface="Open Sans"/>
              </a:rPr>
              <a:t>Monitoring and Data Collection​</a:t>
            </a:r>
          </a:p>
        </p:txBody>
      </p:sp>
      <p:sp>
        <p:nvSpPr>
          <p:cNvPr name="TextBox 26" id="26"/>
          <p:cNvSpPr txBox="true"/>
          <p:nvPr/>
        </p:nvSpPr>
        <p:spPr>
          <a:xfrm rot="0">
            <a:off x="6467164" y="3697770"/>
            <a:ext cx="10311032" cy="712470"/>
          </a:xfrm>
          <a:prstGeom prst="rect">
            <a:avLst/>
          </a:prstGeom>
        </p:spPr>
        <p:txBody>
          <a:bodyPr anchor="t" rtlCol="false" tIns="0" lIns="0" bIns="0" rIns="0">
            <a:spAutoFit/>
          </a:bodyPr>
          <a:lstStyle/>
          <a:p>
            <a:pPr algn="l">
              <a:lnSpc>
                <a:spcPts val="5880"/>
              </a:lnSpc>
            </a:pPr>
            <a:r>
              <a:rPr lang="en-US" sz="4200">
                <a:solidFill>
                  <a:srgbClr val="F4EEE7"/>
                </a:solidFill>
                <a:latin typeface="Open Sans"/>
                <a:ea typeface="Open Sans"/>
                <a:cs typeface="Open Sans"/>
                <a:sym typeface="Open Sans"/>
              </a:rPr>
              <a:t>Energy Usage Optimization​</a:t>
            </a:r>
          </a:p>
        </p:txBody>
      </p:sp>
      <p:sp>
        <p:nvSpPr>
          <p:cNvPr name="TextBox 27" id="27"/>
          <p:cNvSpPr txBox="true"/>
          <p:nvPr/>
        </p:nvSpPr>
        <p:spPr>
          <a:xfrm rot="0">
            <a:off x="6467164" y="5447227"/>
            <a:ext cx="10792136" cy="695960"/>
          </a:xfrm>
          <a:prstGeom prst="rect">
            <a:avLst/>
          </a:prstGeom>
        </p:spPr>
        <p:txBody>
          <a:bodyPr anchor="t" rtlCol="false" tIns="0" lIns="0" bIns="0" rIns="0">
            <a:spAutoFit/>
          </a:bodyPr>
          <a:lstStyle/>
          <a:p>
            <a:pPr algn="l">
              <a:lnSpc>
                <a:spcPts val="5740"/>
              </a:lnSpc>
            </a:pPr>
            <a:r>
              <a:rPr lang="en-US" sz="4100">
                <a:solidFill>
                  <a:srgbClr val="F4EEE7"/>
                </a:solidFill>
                <a:latin typeface="Open Sans"/>
                <a:ea typeface="Open Sans"/>
                <a:cs typeface="Open Sans"/>
                <a:sym typeface="Open Sans"/>
              </a:rPr>
              <a:t>Integration of Predictive Weather Insights​</a:t>
            </a:r>
          </a:p>
        </p:txBody>
      </p:sp>
      <p:sp>
        <p:nvSpPr>
          <p:cNvPr name="TextBox 28" id="28"/>
          <p:cNvSpPr txBox="true"/>
          <p:nvPr/>
        </p:nvSpPr>
        <p:spPr>
          <a:xfrm rot="0">
            <a:off x="6467164" y="7199258"/>
            <a:ext cx="10311032" cy="712470"/>
          </a:xfrm>
          <a:prstGeom prst="rect">
            <a:avLst/>
          </a:prstGeom>
        </p:spPr>
        <p:txBody>
          <a:bodyPr anchor="t" rtlCol="false" tIns="0" lIns="0" bIns="0" rIns="0">
            <a:spAutoFit/>
          </a:bodyPr>
          <a:lstStyle/>
          <a:p>
            <a:pPr algn="l">
              <a:lnSpc>
                <a:spcPts val="5880"/>
              </a:lnSpc>
            </a:pPr>
            <a:r>
              <a:rPr lang="en-US" sz="4200">
                <a:solidFill>
                  <a:srgbClr val="F4EEE7"/>
                </a:solidFill>
                <a:latin typeface="Open Sans"/>
                <a:ea typeface="Open Sans"/>
                <a:cs typeface="Open Sans"/>
                <a:sym typeface="Open Sans"/>
              </a:rPr>
              <a:t>User Interface and Reporting​</a:t>
            </a:r>
          </a:p>
        </p:txBody>
      </p:sp>
      <p:sp>
        <p:nvSpPr>
          <p:cNvPr name="TextBox 29" id="29"/>
          <p:cNvSpPr txBox="true"/>
          <p:nvPr/>
        </p:nvSpPr>
        <p:spPr>
          <a:xfrm rot="0">
            <a:off x="6467164" y="8877233"/>
            <a:ext cx="10311032" cy="712470"/>
          </a:xfrm>
          <a:prstGeom prst="rect">
            <a:avLst/>
          </a:prstGeom>
        </p:spPr>
        <p:txBody>
          <a:bodyPr anchor="t" rtlCol="false" tIns="0" lIns="0" bIns="0" rIns="0">
            <a:spAutoFit/>
          </a:bodyPr>
          <a:lstStyle/>
          <a:p>
            <a:pPr algn="l">
              <a:lnSpc>
                <a:spcPts val="5880"/>
              </a:lnSpc>
            </a:pPr>
            <a:r>
              <a:rPr lang="en-US" sz="4200">
                <a:solidFill>
                  <a:srgbClr val="F4EEE7"/>
                </a:solidFill>
                <a:latin typeface="Open Sans"/>
                <a:ea typeface="Open Sans"/>
                <a:cs typeface="Open Sans"/>
                <a:sym typeface="Open Sans"/>
              </a:rPr>
              <a:t>System Scalability​</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0"/>
            <a:ext cx="2949980" cy="10287000"/>
            <a:chOff x="0" y="0"/>
            <a:chExt cx="3933307" cy="13716000"/>
          </a:xfrm>
        </p:grpSpPr>
        <p:pic>
          <p:nvPicPr>
            <p:cNvPr name="Picture 3" id="3"/>
            <p:cNvPicPr>
              <a:picLocks noChangeAspect="true"/>
            </p:cNvPicPr>
            <p:nvPr/>
          </p:nvPicPr>
          <p:blipFill>
            <a:blip r:embed="rId2"/>
            <a:srcRect l="47736" t="0" r="33157" b="0"/>
            <a:stretch>
              <a:fillRect/>
            </a:stretch>
          </p:blipFill>
          <p:spPr>
            <a:xfrm flipH="false" flipV="false">
              <a:off x="0" y="0"/>
              <a:ext cx="3933307" cy="13716000"/>
            </a:xfrm>
            <a:prstGeom prst="rect">
              <a:avLst/>
            </a:prstGeom>
          </p:spPr>
        </p:pic>
      </p:grpSp>
      <p:sp>
        <p:nvSpPr>
          <p:cNvPr name="TextBox 4" id="4"/>
          <p:cNvSpPr txBox="true"/>
          <p:nvPr/>
        </p:nvSpPr>
        <p:spPr>
          <a:xfrm rot="0">
            <a:off x="3800395" y="3053745"/>
            <a:ext cx="13458905" cy="4347845"/>
          </a:xfrm>
          <a:prstGeom prst="rect">
            <a:avLst/>
          </a:prstGeom>
        </p:spPr>
        <p:txBody>
          <a:bodyPr anchor="t" rtlCol="false" tIns="0" lIns="0" bIns="0" rIns="0">
            <a:spAutoFit/>
          </a:bodyPr>
          <a:lstStyle/>
          <a:p>
            <a:pPr algn="l" marL="798829" indent="-399415" lvl="1">
              <a:lnSpc>
                <a:spcPts val="7029"/>
              </a:lnSpc>
              <a:buFont typeface="Arial"/>
              <a:buChar char="•"/>
            </a:pPr>
            <a:r>
              <a:rPr lang="en-US" sz="3699" spc="11">
                <a:solidFill>
                  <a:srgbClr val="201E18"/>
                </a:solidFill>
                <a:latin typeface="Open Sans"/>
                <a:ea typeface="Open Sans"/>
                <a:cs typeface="Open Sans"/>
                <a:sym typeface="Open Sans"/>
              </a:rPr>
              <a:t>Real-Time Monitoring and Integration</a:t>
            </a:r>
            <a:r>
              <a:rPr lang="en-US" sz="3699" spc="11">
                <a:solidFill>
                  <a:srgbClr val="201E18"/>
                </a:solidFill>
                <a:latin typeface="Open Sans"/>
                <a:ea typeface="Open Sans"/>
                <a:cs typeface="Open Sans"/>
                <a:sym typeface="Open Sans"/>
              </a:rPr>
              <a:t>​</a:t>
            </a:r>
          </a:p>
          <a:p>
            <a:pPr algn="l" marL="798829" indent="-399415" lvl="1">
              <a:lnSpc>
                <a:spcPts val="7029"/>
              </a:lnSpc>
              <a:buFont typeface="Arial"/>
              <a:buChar char="•"/>
            </a:pPr>
            <a:r>
              <a:rPr lang="en-US" sz="3699" spc="11">
                <a:solidFill>
                  <a:srgbClr val="201E18"/>
                </a:solidFill>
                <a:latin typeface="Open Sans"/>
                <a:ea typeface="Open Sans"/>
                <a:cs typeface="Open Sans"/>
                <a:sym typeface="Open Sans"/>
              </a:rPr>
              <a:t>In</a:t>
            </a:r>
            <a:r>
              <a:rPr lang="en-US" sz="3699" spc="11">
                <a:solidFill>
                  <a:srgbClr val="201E18"/>
                </a:solidFill>
                <a:latin typeface="Open Sans"/>
                <a:ea typeface="Open Sans"/>
                <a:cs typeface="Open Sans"/>
                <a:sym typeface="Open Sans"/>
              </a:rPr>
              <a:t>t</a:t>
            </a:r>
            <a:r>
              <a:rPr lang="en-US" sz="3699" spc="11">
                <a:solidFill>
                  <a:srgbClr val="201E18"/>
                </a:solidFill>
                <a:latin typeface="Open Sans"/>
                <a:ea typeface="Open Sans"/>
                <a:cs typeface="Open Sans"/>
                <a:sym typeface="Open Sans"/>
              </a:rPr>
              <a:t>egration of Multiple Energy Components​</a:t>
            </a:r>
          </a:p>
          <a:p>
            <a:pPr algn="l" marL="798829" indent="-399415" lvl="1">
              <a:lnSpc>
                <a:spcPts val="7029"/>
              </a:lnSpc>
              <a:buFont typeface="Arial"/>
              <a:buChar char="•"/>
            </a:pPr>
            <a:r>
              <a:rPr lang="en-US" sz="3699" spc="11">
                <a:solidFill>
                  <a:srgbClr val="201E18"/>
                </a:solidFill>
                <a:latin typeface="Open Sans"/>
                <a:ea typeface="Open Sans"/>
                <a:cs typeface="Open Sans"/>
                <a:sym typeface="Open Sans"/>
              </a:rPr>
              <a:t>P</a:t>
            </a:r>
            <a:r>
              <a:rPr lang="en-US" sz="3699" spc="11">
                <a:solidFill>
                  <a:srgbClr val="201E18"/>
                </a:solidFill>
                <a:latin typeface="Open Sans"/>
                <a:ea typeface="Open Sans"/>
                <a:cs typeface="Open Sans"/>
                <a:sym typeface="Open Sans"/>
              </a:rPr>
              <a:t>oor user requirements​</a:t>
            </a:r>
          </a:p>
          <a:p>
            <a:pPr algn="l" marL="798829" indent="-399415" lvl="1">
              <a:lnSpc>
                <a:spcPts val="7029"/>
              </a:lnSpc>
              <a:buFont typeface="Arial"/>
              <a:buChar char="•"/>
            </a:pPr>
            <a:r>
              <a:rPr lang="en-US" sz="3699" spc="11">
                <a:solidFill>
                  <a:srgbClr val="201E18"/>
                </a:solidFill>
                <a:latin typeface="Open Sans"/>
                <a:ea typeface="Open Sans"/>
                <a:cs typeface="Open Sans"/>
                <a:sym typeface="Open Sans"/>
              </a:rPr>
              <a:t>Limited Optimization for Dynamic Environments​</a:t>
            </a:r>
          </a:p>
          <a:p>
            <a:pPr algn="l" marL="798829" indent="-399415" lvl="1">
              <a:lnSpc>
                <a:spcPts val="7029"/>
              </a:lnSpc>
              <a:buFont typeface="Arial"/>
              <a:buChar char="•"/>
            </a:pPr>
            <a:r>
              <a:rPr lang="en-US" sz="3699" spc="11">
                <a:solidFill>
                  <a:srgbClr val="201E18"/>
                </a:solidFill>
                <a:latin typeface="Open Sans"/>
                <a:ea typeface="Open Sans"/>
                <a:cs typeface="Open Sans"/>
                <a:sym typeface="Open Sans"/>
              </a:rPr>
              <a:t>Scalability Issues​</a:t>
            </a:r>
          </a:p>
        </p:txBody>
      </p:sp>
      <p:sp>
        <p:nvSpPr>
          <p:cNvPr name="TextBox 5" id="5"/>
          <p:cNvSpPr txBox="true"/>
          <p:nvPr/>
        </p:nvSpPr>
        <p:spPr>
          <a:xfrm rot="0">
            <a:off x="2949980" y="885825"/>
            <a:ext cx="14309320" cy="1388334"/>
          </a:xfrm>
          <a:prstGeom prst="rect">
            <a:avLst/>
          </a:prstGeom>
        </p:spPr>
        <p:txBody>
          <a:bodyPr anchor="t" rtlCol="false" tIns="0" lIns="0" bIns="0" rIns="0">
            <a:spAutoFit/>
          </a:bodyPr>
          <a:lstStyle/>
          <a:p>
            <a:pPr algn="ctr">
              <a:lnSpc>
                <a:spcPts val="9544"/>
              </a:lnSpc>
            </a:pPr>
            <a:r>
              <a:rPr lang="en-US" b="true" sz="8088">
                <a:solidFill>
                  <a:srgbClr val="201E18"/>
                </a:solidFill>
                <a:latin typeface="The Seasons Bold"/>
                <a:ea typeface="The Seasons Bold"/>
                <a:cs typeface="The Seasons Bold"/>
                <a:sym typeface="The Seasons Bold"/>
              </a:rPr>
              <a:t>RESEARCH GAP​</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0"/>
            <a:ext cx="2949980" cy="10287000"/>
            <a:chOff x="0" y="0"/>
            <a:chExt cx="3933307" cy="13716000"/>
          </a:xfrm>
        </p:grpSpPr>
        <p:pic>
          <p:nvPicPr>
            <p:cNvPr name="Picture 3" id="3"/>
            <p:cNvPicPr>
              <a:picLocks noChangeAspect="true"/>
            </p:cNvPicPr>
            <p:nvPr/>
          </p:nvPicPr>
          <p:blipFill>
            <a:blip r:embed="rId2"/>
            <a:srcRect l="71106" t="0" r="1363" b="0"/>
            <a:stretch>
              <a:fillRect/>
            </a:stretch>
          </p:blipFill>
          <p:spPr>
            <a:xfrm flipH="false" flipV="false">
              <a:off x="0" y="0"/>
              <a:ext cx="3933307" cy="13716000"/>
            </a:xfrm>
            <a:prstGeom prst="rect">
              <a:avLst/>
            </a:prstGeom>
          </p:spPr>
        </p:pic>
      </p:grpSp>
      <p:sp>
        <p:nvSpPr>
          <p:cNvPr name="TextBox 4" id="4"/>
          <p:cNvSpPr txBox="true"/>
          <p:nvPr/>
        </p:nvSpPr>
        <p:spPr>
          <a:xfrm rot="0">
            <a:off x="3642825" y="1587987"/>
            <a:ext cx="13458905" cy="7592060"/>
          </a:xfrm>
          <a:prstGeom prst="rect">
            <a:avLst/>
          </a:prstGeom>
        </p:spPr>
        <p:txBody>
          <a:bodyPr anchor="t" rtlCol="false" tIns="0" lIns="0" bIns="0" rIns="0">
            <a:spAutoFit/>
          </a:bodyPr>
          <a:lstStyle/>
          <a:p>
            <a:pPr algn="l" marL="798829" indent="-399415" lvl="1">
              <a:lnSpc>
                <a:spcPts val="7584"/>
              </a:lnSpc>
              <a:buFont typeface="Arial"/>
              <a:buChar char="•"/>
            </a:pPr>
            <a:r>
              <a:rPr lang="en-US" sz="3699" spc="11">
                <a:solidFill>
                  <a:srgbClr val="201E18"/>
                </a:solidFill>
                <a:latin typeface="Open Sans"/>
                <a:ea typeface="Open Sans"/>
                <a:cs typeface="Open Sans"/>
                <a:sym typeface="Open Sans"/>
              </a:rPr>
              <a:t>Implement solar management project within 1 year​</a:t>
            </a:r>
          </a:p>
          <a:p>
            <a:pPr algn="l" marL="798829" indent="-399415" lvl="1">
              <a:lnSpc>
                <a:spcPts val="7584"/>
              </a:lnSpc>
              <a:buFont typeface="Arial"/>
              <a:buChar char="•"/>
            </a:pPr>
            <a:r>
              <a:rPr lang="en-US" sz="3699" spc="11">
                <a:solidFill>
                  <a:srgbClr val="201E18"/>
                </a:solidFill>
                <a:latin typeface="Open Sans"/>
                <a:ea typeface="Open Sans"/>
                <a:cs typeface="Open Sans"/>
                <a:sym typeface="Open Sans"/>
              </a:rPr>
              <a:t>Can a user-friendly interface significantly influence </a:t>
            </a:r>
            <a:r>
              <a:rPr lang="en-US" sz="3699" spc="11">
                <a:solidFill>
                  <a:srgbClr val="201E18"/>
                </a:solidFill>
                <a:latin typeface="Open Sans"/>
                <a:ea typeface="Open Sans"/>
                <a:cs typeface="Open Sans"/>
                <a:sym typeface="Open Sans"/>
              </a:rPr>
              <a:t>th</a:t>
            </a:r>
            <a:r>
              <a:rPr lang="en-US" sz="3699" spc="11">
                <a:solidFill>
                  <a:srgbClr val="201E18"/>
                </a:solidFill>
                <a:latin typeface="Open Sans"/>
                <a:ea typeface="Open Sans"/>
                <a:cs typeface="Open Sans"/>
                <a:sym typeface="Open Sans"/>
              </a:rPr>
              <a:t>e adoption and usability of solar energy management systems?​</a:t>
            </a:r>
          </a:p>
          <a:p>
            <a:pPr algn="l" marL="798829" indent="-399415" lvl="1">
              <a:lnSpc>
                <a:spcPts val="7584"/>
              </a:lnSpc>
              <a:buFont typeface="Arial"/>
              <a:buChar char="•"/>
            </a:pPr>
            <a:r>
              <a:rPr lang="en-US" sz="3699" spc="11">
                <a:solidFill>
                  <a:srgbClr val="201E18"/>
                </a:solidFill>
                <a:latin typeface="Open Sans"/>
                <a:ea typeface="Open Sans"/>
                <a:cs typeface="Open Sans"/>
                <a:sym typeface="Open Sans"/>
              </a:rPr>
              <a:t>What is the impact </a:t>
            </a:r>
            <a:r>
              <a:rPr lang="en-US" sz="3699" spc="11">
                <a:solidFill>
                  <a:srgbClr val="201E18"/>
                </a:solidFill>
                <a:latin typeface="Open Sans"/>
                <a:ea typeface="Open Sans"/>
                <a:cs typeface="Open Sans"/>
                <a:sym typeface="Open Sans"/>
              </a:rPr>
              <a:t>of real-time monitoring on reducing energy waste in solar-powered homes?​</a:t>
            </a:r>
          </a:p>
          <a:p>
            <a:pPr algn="l" marL="798829" indent="-399415" lvl="1">
              <a:lnSpc>
                <a:spcPts val="7584"/>
              </a:lnSpc>
              <a:buFont typeface="Arial"/>
              <a:buChar char="•"/>
            </a:pPr>
            <a:r>
              <a:rPr lang="en-US" sz="3699" spc="11">
                <a:solidFill>
                  <a:srgbClr val="201E18"/>
                </a:solidFill>
                <a:latin typeface="Open Sans"/>
                <a:ea typeface="Open Sans"/>
                <a:cs typeface="Open Sans"/>
                <a:sym typeface="Open Sans"/>
              </a:rPr>
              <a:t>How </a:t>
            </a:r>
            <a:r>
              <a:rPr lang="en-US" sz="3699" spc="11">
                <a:solidFill>
                  <a:srgbClr val="201E18"/>
                </a:solidFill>
                <a:latin typeface="Open Sans"/>
                <a:ea typeface="Open Sans"/>
                <a:cs typeface="Open Sans"/>
                <a:sym typeface="Open Sans"/>
              </a:rPr>
              <a:t>does the inclusion of predictive weather analytics improve energy savings compared to system​</a:t>
            </a:r>
          </a:p>
        </p:txBody>
      </p:sp>
      <p:sp>
        <p:nvSpPr>
          <p:cNvPr name="TextBox 5" id="5"/>
          <p:cNvSpPr txBox="true"/>
          <p:nvPr/>
        </p:nvSpPr>
        <p:spPr>
          <a:xfrm rot="0">
            <a:off x="2949980" y="263096"/>
            <a:ext cx="14309320" cy="1388334"/>
          </a:xfrm>
          <a:prstGeom prst="rect">
            <a:avLst/>
          </a:prstGeom>
        </p:spPr>
        <p:txBody>
          <a:bodyPr anchor="t" rtlCol="false" tIns="0" lIns="0" bIns="0" rIns="0">
            <a:spAutoFit/>
          </a:bodyPr>
          <a:lstStyle/>
          <a:p>
            <a:pPr algn="ctr">
              <a:lnSpc>
                <a:spcPts val="9544"/>
              </a:lnSpc>
            </a:pPr>
            <a:r>
              <a:rPr lang="en-US" b="true" sz="8088">
                <a:solidFill>
                  <a:srgbClr val="201E18"/>
                </a:solidFill>
                <a:latin typeface="The Seasons Bold"/>
                <a:ea typeface="The Seasons Bold"/>
                <a:cs typeface="The Seasons Bold"/>
                <a:sym typeface="The Seasons Bold"/>
              </a:rPr>
              <a:t>RESEARCH QUESTION​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sp>
        <p:nvSpPr>
          <p:cNvPr name="Freeform 2" id="2"/>
          <p:cNvSpPr/>
          <p:nvPr/>
        </p:nvSpPr>
        <p:spPr>
          <a:xfrm flipH="false" flipV="false" rot="0">
            <a:off x="4367960" y="0"/>
            <a:ext cx="13920040" cy="10161877"/>
          </a:xfrm>
          <a:custGeom>
            <a:avLst/>
            <a:gdLst/>
            <a:ahLst/>
            <a:cxnLst/>
            <a:rect r="r" b="b" t="t" l="l"/>
            <a:pathLst>
              <a:path h="10161877" w="13920040">
                <a:moveTo>
                  <a:pt x="0" y="0"/>
                </a:moveTo>
                <a:lnTo>
                  <a:pt x="13920040" y="0"/>
                </a:lnTo>
                <a:lnTo>
                  <a:pt x="13920040" y="10161877"/>
                </a:lnTo>
                <a:lnTo>
                  <a:pt x="0" y="10161877"/>
                </a:lnTo>
                <a:lnTo>
                  <a:pt x="0" y="0"/>
                </a:lnTo>
                <a:close/>
              </a:path>
            </a:pathLst>
          </a:custGeom>
          <a:blipFill>
            <a:blip r:embed="rId2"/>
            <a:stretch>
              <a:fillRect l="-4034" t="-5644" r="-4194" b="-5546"/>
            </a:stretch>
          </a:blipFill>
        </p:spPr>
      </p:sp>
      <p:sp>
        <p:nvSpPr>
          <p:cNvPr name="TextBox 3" id="3"/>
          <p:cNvSpPr txBox="true"/>
          <p:nvPr/>
        </p:nvSpPr>
        <p:spPr>
          <a:xfrm rot="0">
            <a:off x="0" y="3249101"/>
            <a:ext cx="5083330" cy="2584450"/>
          </a:xfrm>
          <a:prstGeom prst="rect">
            <a:avLst/>
          </a:prstGeom>
        </p:spPr>
        <p:txBody>
          <a:bodyPr anchor="t" rtlCol="false" tIns="0" lIns="0" bIns="0" rIns="0">
            <a:spAutoFit/>
          </a:bodyPr>
          <a:lstStyle/>
          <a:p>
            <a:pPr algn="l">
              <a:lnSpc>
                <a:spcPts val="9440"/>
              </a:lnSpc>
            </a:pPr>
            <a:r>
              <a:rPr lang="en-US" sz="8000" b="true">
                <a:solidFill>
                  <a:srgbClr val="201E18"/>
                </a:solidFill>
                <a:latin typeface="The Seasons Bold"/>
                <a:ea typeface="The Seasons Bold"/>
                <a:cs typeface="The Seasons Bold"/>
                <a:sym typeface="The Seasons Bold"/>
              </a:rPr>
              <a:t>SYSTEM DIAGRAM</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699" y="0"/>
            <a:ext cx="18288000" cy="1513362"/>
            <a:chOff x="0" y="0"/>
            <a:chExt cx="24384000" cy="2017815"/>
          </a:xfrm>
        </p:grpSpPr>
        <p:pic>
          <p:nvPicPr>
            <p:cNvPr name="Picture 3" id="3"/>
            <p:cNvPicPr>
              <a:picLocks noChangeAspect="true"/>
            </p:cNvPicPr>
            <p:nvPr/>
          </p:nvPicPr>
          <p:blipFill>
            <a:blip r:embed="rId2"/>
            <a:srcRect l="0" t="65376" r="0" b="22226"/>
            <a:stretch>
              <a:fillRect/>
            </a:stretch>
          </p:blipFill>
          <p:spPr>
            <a:xfrm flipH="false" flipV="false">
              <a:off x="0" y="0"/>
              <a:ext cx="24384000" cy="2017815"/>
            </a:xfrm>
            <a:prstGeom prst="rect">
              <a:avLst/>
            </a:prstGeom>
          </p:spPr>
        </p:pic>
      </p:grpSp>
      <p:sp>
        <p:nvSpPr>
          <p:cNvPr name="TextBox 4" id="4"/>
          <p:cNvSpPr txBox="true"/>
          <p:nvPr/>
        </p:nvSpPr>
        <p:spPr>
          <a:xfrm rot="0">
            <a:off x="1028700" y="1732111"/>
            <a:ext cx="16230600" cy="1388334"/>
          </a:xfrm>
          <a:prstGeom prst="rect">
            <a:avLst/>
          </a:prstGeom>
        </p:spPr>
        <p:txBody>
          <a:bodyPr anchor="t" rtlCol="false" tIns="0" lIns="0" bIns="0" rIns="0">
            <a:spAutoFit/>
          </a:bodyPr>
          <a:lstStyle/>
          <a:p>
            <a:pPr algn="ctr">
              <a:lnSpc>
                <a:spcPts val="9544"/>
              </a:lnSpc>
            </a:pPr>
            <a:r>
              <a:rPr lang="en-US" b="true" sz="8088">
                <a:solidFill>
                  <a:srgbClr val="201E18"/>
                </a:solidFill>
                <a:latin typeface="The Seasons Bold"/>
                <a:ea typeface="The Seasons Bold"/>
                <a:cs typeface="The Seasons Bold"/>
                <a:sym typeface="The Seasons Bold"/>
              </a:rPr>
              <a:t>PROGRESS OF THE SYSTEM​</a:t>
            </a:r>
          </a:p>
        </p:txBody>
      </p:sp>
      <p:sp>
        <p:nvSpPr>
          <p:cNvPr name="TextBox 5" id="5"/>
          <p:cNvSpPr txBox="true"/>
          <p:nvPr/>
        </p:nvSpPr>
        <p:spPr>
          <a:xfrm rot="0">
            <a:off x="1028700" y="3721127"/>
            <a:ext cx="5936951" cy="679450"/>
          </a:xfrm>
          <a:prstGeom prst="rect">
            <a:avLst/>
          </a:prstGeom>
        </p:spPr>
        <p:txBody>
          <a:bodyPr anchor="t" rtlCol="false" tIns="0" lIns="0" bIns="0" rIns="0">
            <a:spAutoFit/>
          </a:bodyPr>
          <a:lstStyle/>
          <a:p>
            <a:pPr algn="ctr">
              <a:lnSpc>
                <a:spcPts val="5599"/>
              </a:lnSpc>
            </a:pPr>
            <a:r>
              <a:rPr lang="en-US" sz="3999" b="true">
                <a:solidFill>
                  <a:srgbClr val="201E18"/>
                </a:solidFill>
                <a:latin typeface="Open Sans Bold"/>
                <a:ea typeface="Open Sans Bold"/>
                <a:cs typeface="Open Sans Bold"/>
                <a:sym typeface="Open Sans Bold"/>
              </a:rPr>
              <a:t>Model Creation &amp; Train​</a:t>
            </a:r>
          </a:p>
        </p:txBody>
      </p:sp>
      <p:sp>
        <p:nvSpPr>
          <p:cNvPr name="TextBox 6" id="6"/>
          <p:cNvSpPr txBox="true"/>
          <p:nvPr/>
        </p:nvSpPr>
        <p:spPr>
          <a:xfrm rot="0">
            <a:off x="1433881" y="4610127"/>
            <a:ext cx="3303276" cy="3686175"/>
          </a:xfrm>
          <a:prstGeom prst="rect">
            <a:avLst/>
          </a:prstGeom>
        </p:spPr>
        <p:txBody>
          <a:bodyPr anchor="t" rtlCol="false" tIns="0" lIns="0" bIns="0" rIns="0">
            <a:spAutoFit/>
          </a:bodyPr>
          <a:lstStyle/>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Python</a:t>
            </a:r>
          </a:p>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React</a:t>
            </a:r>
          </a:p>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Firebase</a:t>
            </a:r>
          </a:p>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Node Js</a:t>
            </a:r>
          </a:p>
        </p:txBody>
      </p:sp>
      <p:sp>
        <p:nvSpPr>
          <p:cNvPr name="TextBox 7" id="7"/>
          <p:cNvSpPr txBox="true"/>
          <p:nvPr/>
        </p:nvSpPr>
        <p:spPr>
          <a:xfrm rot="0">
            <a:off x="13145663" y="3721127"/>
            <a:ext cx="4113637" cy="679450"/>
          </a:xfrm>
          <a:prstGeom prst="rect">
            <a:avLst/>
          </a:prstGeom>
        </p:spPr>
        <p:txBody>
          <a:bodyPr anchor="t" rtlCol="false" tIns="0" lIns="0" bIns="0" rIns="0">
            <a:spAutoFit/>
          </a:bodyPr>
          <a:lstStyle/>
          <a:p>
            <a:pPr algn="ctr">
              <a:lnSpc>
                <a:spcPts val="5599"/>
              </a:lnSpc>
            </a:pPr>
            <a:r>
              <a:rPr lang="en-US" sz="3999" b="true">
                <a:solidFill>
                  <a:srgbClr val="201E18"/>
                </a:solidFill>
                <a:latin typeface="Open Sans Bold"/>
                <a:ea typeface="Open Sans Bold"/>
                <a:cs typeface="Open Sans Bold"/>
                <a:sym typeface="Open Sans Bold"/>
              </a:rPr>
              <a:t>Interface</a:t>
            </a:r>
          </a:p>
        </p:txBody>
      </p:sp>
      <p:sp>
        <p:nvSpPr>
          <p:cNvPr name="TextBox 8" id="8"/>
          <p:cNvSpPr txBox="true"/>
          <p:nvPr/>
        </p:nvSpPr>
        <p:spPr>
          <a:xfrm rot="0">
            <a:off x="14459836" y="4610127"/>
            <a:ext cx="3550886" cy="1781175"/>
          </a:xfrm>
          <a:prstGeom prst="rect">
            <a:avLst/>
          </a:prstGeom>
        </p:spPr>
        <p:txBody>
          <a:bodyPr anchor="t" rtlCol="false" tIns="0" lIns="0" bIns="0" rIns="0">
            <a:spAutoFit/>
          </a:bodyPr>
          <a:lstStyle/>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GitHub</a:t>
            </a:r>
          </a:p>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MS Planner</a:t>
            </a:r>
          </a:p>
        </p:txBody>
      </p:sp>
      <p:sp>
        <p:nvSpPr>
          <p:cNvPr name="TextBox 9" id="9"/>
          <p:cNvSpPr txBox="true"/>
          <p:nvPr/>
        </p:nvSpPr>
        <p:spPr>
          <a:xfrm rot="0">
            <a:off x="7998838" y="3721127"/>
            <a:ext cx="4113637" cy="679450"/>
          </a:xfrm>
          <a:prstGeom prst="rect">
            <a:avLst/>
          </a:prstGeom>
        </p:spPr>
        <p:txBody>
          <a:bodyPr anchor="t" rtlCol="false" tIns="0" lIns="0" bIns="0" rIns="0">
            <a:spAutoFit/>
          </a:bodyPr>
          <a:lstStyle/>
          <a:p>
            <a:pPr algn="ctr">
              <a:lnSpc>
                <a:spcPts val="5599"/>
              </a:lnSpc>
            </a:pPr>
            <a:r>
              <a:rPr lang="en-US" sz="3999" b="true">
                <a:solidFill>
                  <a:srgbClr val="201E18"/>
                </a:solidFill>
                <a:latin typeface="Open Sans Bold"/>
                <a:ea typeface="Open Sans Bold"/>
                <a:cs typeface="Open Sans Bold"/>
                <a:sym typeface="Open Sans Bold"/>
              </a:rPr>
              <a:t>IOT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028700" y="2332880"/>
            <a:ext cx="5486936" cy="548693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nvGrpSpPr>
          <p:cNvPr name="Group 4" id="4"/>
          <p:cNvGrpSpPr/>
          <p:nvPr/>
        </p:nvGrpSpPr>
        <p:grpSpPr>
          <a:xfrm rot="0">
            <a:off x="0" y="8773638"/>
            <a:ext cx="18288000" cy="1513362"/>
            <a:chOff x="0" y="0"/>
            <a:chExt cx="24384000" cy="2017815"/>
          </a:xfrm>
        </p:grpSpPr>
        <p:pic>
          <p:nvPicPr>
            <p:cNvPr name="Picture 5" id="5"/>
            <p:cNvPicPr>
              <a:picLocks noChangeAspect="true"/>
            </p:cNvPicPr>
            <p:nvPr/>
          </p:nvPicPr>
          <p:blipFill>
            <a:blip r:embed="rId3"/>
            <a:srcRect l="0" t="22075" r="0" b="63213"/>
            <a:stretch>
              <a:fillRect/>
            </a:stretch>
          </p:blipFill>
          <p:spPr>
            <a:xfrm flipH="false" flipV="false">
              <a:off x="0" y="0"/>
              <a:ext cx="24384000" cy="2017815"/>
            </a:xfrm>
            <a:prstGeom prst="rect">
              <a:avLst/>
            </a:prstGeom>
          </p:spPr>
        </p:pic>
      </p:grpSp>
      <p:sp>
        <p:nvSpPr>
          <p:cNvPr name="TextBox 6" id="6"/>
          <p:cNvSpPr txBox="true"/>
          <p:nvPr/>
        </p:nvSpPr>
        <p:spPr>
          <a:xfrm rot="0">
            <a:off x="6741698" y="3387693"/>
            <a:ext cx="10517602" cy="2613249"/>
          </a:xfrm>
          <a:prstGeom prst="rect">
            <a:avLst/>
          </a:prstGeom>
        </p:spPr>
        <p:txBody>
          <a:bodyPr anchor="t" rtlCol="false" tIns="0" lIns="0" bIns="0" rIns="0">
            <a:spAutoFit/>
          </a:bodyPr>
          <a:lstStyle/>
          <a:p>
            <a:pPr algn="ctr">
              <a:lnSpc>
                <a:spcPts val="9544"/>
              </a:lnSpc>
            </a:pPr>
            <a:r>
              <a:rPr lang="en-US" b="true" sz="8088">
                <a:solidFill>
                  <a:srgbClr val="201E18"/>
                </a:solidFill>
                <a:latin typeface="The Seasons Bold"/>
                <a:ea typeface="The Seasons Bold"/>
                <a:cs typeface="The Seasons Bold"/>
                <a:sym typeface="The Seasons Bold"/>
              </a:rPr>
              <a:t>IT21301490​</a:t>
            </a:r>
          </a:p>
          <a:p>
            <a:pPr algn="ctr">
              <a:lnSpc>
                <a:spcPts val="9544"/>
              </a:lnSpc>
            </a:pPr>
            <a:r>
              <a:rPr lang="en-US" b="true" sz="8088">
                <a:solidFill>
                  <a:srgbClr val="201E18"/>
                </a:solidFill>
                <a:latin typeface="The Seasons Bold"/>
                <a:ea typeface="The Seasons Bold"/>
                <a:cs typeface="The Seasons Bold"/>
                <a:sym typeface="The Seasons Bold"/>
              </a:rPr>
              <a:t>MAHANAMA K.T.D​</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4213194" y="0"/>
            <a:ext cx="4074806" cy="10287000"/>
            <a:chOff x="0" y="0"/>
            <a:chExt cx="5433074" cy="13716000"/>
          </a:xfrm>
        </p:grpSpPr>
        <p:pic>
          <p:nvPicPr>
            <p:cNvPr name="Picture 3" id="3"/>
            <p:cNvPicPr>
              <a:picLocks noChangeAspect="true"/>
            </p:cNvPicPr>
            <p:nvPr/>
          </p:nvPicPr>
          <p:blipFill>
            <a:blip r:embed="rId2"/>
            <a:srcRect l="37385" t="0" r="41570" b="0"/>
            <a:stretch>
              <a:fillRect/>
            </a:stretch>
          </p:blipFill>
          <p:spPr>
            <a:xfrm flipH="false" flipV="false">
              <a:off x="0" y="0"/>
              <a:ext cx="5433074" cy="13716000"/>
            </a:xfrm>
            <a:prstGeom prst="rect">
              <a:avLst/>
            </a:prstGeom>
          </p:spPr>
        </p:pic>
      </p:grpSp>
      <p:sp>
        <p:nvSpPr>
          <p:cNvPr name="TextBox 4" id="4"/>
          <p:cNvSpPr txBox="true"/>
          <p:nvPr/>
        </p:nvSpPr>
        <p:spPr>
          <a:xfrm rot="0">
            <a:off x="1241049" y="2345546"/>
            <a:ext cx="12361377" cy="6666612"/>
          </a:xfrm>
          <a:prstGeom prst="rect">
            <a:avLst/>
          </a:prstGeom>
        </p:spPr>
        <p:txBody>
          <a:bodyPr anchor="t" rtlCol="false" tIns="0" lIns="0" bIns="0" rIns="0">
            <a:spAutoFit/>
          </a:bodyPr>
          <a:lstStyle/>
          <a:p>
            <a:pPr algn="l">
              <a:lnSpc>
                <a:spcPts val="7611"/>
              </a:lnSpc>
            </a:pPr>
            <a:r>
              <a:rPr lang="en-US" sz="4399" spc="114">
                <a:solidFill>
                  <a:srgbClr val="201E18"/>
                </a:solidFill>
                <a:latin typeface="Open Sans"/>
                <a:ea typeface="Open Sans"/>
                <a:cs typeface="Open Sans"/>
                <a:sym typeface="Open Sans"/>
              </a:rPr>
              <a:t>The project focuses on creating a smart system to manage energy use in homes. It will automatically control devices based on real-time data to reduce energy waste and lower bills. This smart management will not only lower energy bills but also contribute to more sustainable living.</a:t>
            </a:r>
            <a:r>
              <a:rPr lang="en-US" sz="4399" spc="114">
                <a:solidFill>
                  <a:srgbClr val="201E18"/>
                </a:solidFill>
                <a:latin typeface="Open Sans"/>
                <a:ea typeface="Open Sans"/>
                <a:cs typeface="Open Sans"/>
                <a:sym typeface="Open Sans"/>
              </a:rPr>
              <a:t>​</a:t>
            </a:r>
          </a:p>
        </p:txBody>
      </p:sp>
      <p:sp>
        <p:nvSpPr>
          <p:cNvPr name="TextBox 5" id="5"/>
          <p:cNvSpPr txBox="true"/>
          <p:nvPr/>
        </p:nvSpPr>
        <p:spPr>
          <a:xfrm rot="0">
            <a:off x="0" y="114300"/>
            <a:ext cx="14213194" cy="1465580"/>
          </a:xfrm>
          <a:prstGeom prst="rect">
            <a:avLst/>
          </a:prstGeom>
        </p:spPr>
        <p:txBody>
          <a:bodyPr anchor="t" rtlCol="false" tIns="0" lIns="0" bIns="0" rIns="0">
            <a:spAutoFit/>
          </a:bodyPr>
          <a:lstStyle/>
          <a:p>
            <a:pPr algn="ctr">
              <a:lnSpc>
                <a:spcPts val="10029"/>
              </a:lnSpc>
            </a:pPr>
            <a:r>
              <a:rPr lang="en-US" b="true" sz="8499">
                <a:solidFill>
                  <a:srgbClr val="201E18"/>
                </a:solidFill>
                <a:latin typeface="The Seasons Bold"/>
                <a:ea typeface="The Seasons Bold"/>
                <a:cs typeface="The Seasons Bold"/>
                <a:sym typeface="The Seasons Bold"/>
              </a:rPr>
              <a:t>INTRODUCTION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6135623" y="0"/>
            <a:ext cx="2152377" cy="10287000"/>
            <a:chOff x="0" y="0"/>
            <a:chExt cx="2869836" cy="13716000"/>
          </a:xfrm>
        </p:grpSpPr>
        <p:pic>
          <p:nvPicPr>
            <p:cNvPr name="Picture 3" id="3"/>
            <p:cNvPicPr>
              <a:picLocks noChangeAspect="true"/>
            </p:cNvPicPr>
            <p:nvPr/>
          </p:nvPicPr>
          <p:blipFill>
            <a:blip r:embed="rId2"/>
            <a:srcRect l="43029" t="0" r="43029" b="0"/>
            <a:stretch>
              <a:fillRect/>
            </a:stretch>
          </p:blipFill>
          <p:spPr>
            <a:xfrm flipH="false" flipV="false">
              <a:off x="0" y="0"/>
              <a:ext cx="2869836" cy="13716000"/>
            </a:xfrm>
            <a:prstGeom prst="rect">
              <a:avLst/>
            </a:prstGeom>
          </p:spPr>
        </p:pic>
      </p:grpSp>
      <p:grpSp>
        <p:nvGrpSpPr>
          <p:cNvPr name="Group 4" id="4"/>
          <p:cNvGrpSpPr/>
          <p:nvPr/>
        </p:nvGrpSpPr>
        <p:grpSpPr>
          <a:xfrm rot="0">
            <a:off x="0" y="0"/>
            <a:ext cx="2152377" cy="10287000"/>
            <a:chOff x="0" y="0"/>
            <a:chExt cx="2869836" cy="13716000"/>
          </a:xfrm>
        </p:grpSpPr>
        <p:pic>
          <p:nvPicPr>
            <p:cNvPr name="Picture 5" id="5"/>
            <p:cNvPicPr>
              <a:picLocks noChangeAspect="true"/>
            </p:cNvPicPr>
            <p:nvPr/>
          </p:nvPicPr>
          <p:blipFill>
            <a:blip r:embed="rId2"/>
            <a:srcRect l="17225" t="0" r="68834" b="0"/>
            <a:stretch>
              <a:fillRect/>
            </a:stretch>
          </p:blipFill>
          <p:spPr>
            <a:xfrm flipH="false" flipV="false">
              <a:off x="0" y="0"/>
              <a:ext cx="2869836" cy="13716000"/>
            </a:xfrm>
            <a:prstGeom prst="rect">
              <a:avLst/>
            </a:prstGeom>
          </p:spPr>
        </p:pic>
      </p:grpSp>
      <p:sp>
        <p:nvSpPr>
          <p:cNvPr name="TextBox 6" id="6"/>
          <p:cNvSpPr txBox="true"/>
          <p:nvPr/>
        </p:nvSpPr>
        <p:spPr>
          <a:xfrm rot="0">
            <a:off x="2839755" y="2798250"/>
            <a:ext cx="12608491" cy="4775835"/>
          </a:xfrm>
          <a:prstGeom prst="rect">
            <a:avLst/>
          </a:prstGeom>
        </p:spPr>
        <p:txBody>
          <a:bodyPr anchor="t" rtlCol="false" tIns="0" lIns="0" bIns="0" rIns="0">
            <a:spAutoFit/>
          </a:bodyPr>
          <a:lstStyle/>
          <a:p>
            <a:pPr algn="l">
              <a:lnSpc>
                <a:spcPts val="7695"/>
              </a:lnSpc>
            </a:pPr>
            <a:r>
              <a:rPr lang="en-US" sz="4500" spc="36">
                <a:solidFill>
                  <a:srgbClr val="201E18"/>
                </a:solidFill>
                <a:latin typeface="Open Sans"/>
                <a:ea typeface="Open Sans"/>
                <a:cs typeface="Open Sans"/>
                <a:sym typeface="Open Sans"/>
              </a:rPr>
              <a:t>develop an AI-based system for managing electricity consumption in homes. The system will monitor electricity usage through sensors, analyze data, and automatically adjust devices to reduce energy wastage and lower costs.​</a:t>
            </a:r>
          </a:p>
        </p:txBody>
      </p:sp>
      <p:sp>
        <p:nvSpPr>
          <p:cNvPr name="TextBox 7" id="7"/>
          <p:cNvSpPr txBox="true"/>
          <p:nvPr/>
        </p:nvSpPr>
        <p:spPr>
          <a:xfrm rot="0">
            <a:off x="2152377" y="866775"/>
            <a:ext cx="13983246" cy="1465580"/>
          </a:xfrm>
          <a:prstGeom prst="rect">
            <a:avLst/>
          </a:prstGeom>
        </p:spPr>
        <p:txBody>
          <a:bodyPr anchor="t" rtlCol="false" tIns="0" lIns="0" bIns="0" rIns="0">
            <a:spAutoFit/>
          </a:bodyPr>
          <a:lstStyle/>
          <a:p>
            <a:pPr algn="ctr">
              <a:lnSpc>
                <a:spcPts val="10029"/>
              </a:lnSpc>
            </a:pPr>
            <a:r>
              <a:rPr lang="en-US" b="true" sz="8499">
                <a:solidFill>
                  <a:srgbClr val="201E18"/>
                </a:solidFill>
                <a:latin typeface="The Seasons Bold"/>
                <a:ea typeface="The Seasons Bold"/>
                <a:cs typeface="The Seasons Bold"/>
                <a:sym typeface="The Seasons Bold"/>
              </a:rPr>
              <a:t>OBJECTIVES​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4350986" y="1476442"/>
            <a:ext cx="12908314" cy="1637730"/>
            <a:chOff x="0" y="0"/>
            <a:chExt cx="3399721" cy="431336"/>
          </a:xfrm>
        </p:grpSpPr>
        <p:sp>
          <p:nvSpPr>
            <p:cNvPr name="Freeform 3" id="3"/>
            <p:cNvSpPr/>
            <p:nvPr/>
          </p:nvSpPr>
          <p:spPr>
            <a:xfrm flipH="false" flipV="false" rot="0">
              <a:off x="0" y="0"/>
              <a:ext cx="3399721" cy="431336"/>
            </a:xfrm>
            <a:custGeom>
              <a:avLst/>
              <a:gdLst/>
              <a:ahLst/>
              <a:cxnLst/>
              <a:rect r="r" b="b" t="t" l="l"/>
              <a:pathLst>
                <a:path h="431336" w="3399721">
                  <a:moveTo>
                    <a:pt x="0" y="0"/>
                  </a:moveTo>
                  <a:lnTo>
                    <a:pt x="3399721" y="0"/>
                  </a:lnTo>
                  <a:lnTo>
                    <a:pt x="3399721" y="431336"/>
                  </a:lnTo>
                  <a:lnTo>
                    <a:pt x="0" y="431336"/>
                  </a:lnTo>
                  <a:close/>
                </a:path>
              </a:pathLst>
            </a:custGeom>
            <a:solidFill>
              <a:srgbClr val="AD947E"/>
            </a:solidFill>
          </p:spPr>
        </p:sp>
        <p:sp>
          <p:nvSpPr>
            <p:cNvPr name="TextBox 4" id="4"/>
            <p:cNvSpPr txBox="true"/>
            <p:nvPr/>
          </p:nvSpPr>
          <p:spPr>
            <a:xfrm>
              <a:off x="0" y="-38100"/>
              <a:ext cx="3399721" cy="46943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2949980" cy="10287000"/>
            <a:chOff x="0" y="0"/>
            <a:chExt cx="3933307" cy="13716000"/>
          </a:xfrm>
        </p:grpSpPr>
        <p:pic>
          <p:nvPicPr>
            <p:cNvPr name="Picture 6" id="6"/>
            <p:cNvPicPr>
              <a:picLocks noChangeAspect="true"/>
            </p:cNvPicPr>
            <p:nvPr/>
          </p:nvPicPr>
          <p:blipFill>
            <a:blip r:embed="rId2"/>
            <a:srcRect l="25859" t="0" r="55142" b="0"/>
            <a:stretch>
              <a:fillRect/>
            </a:stretch>
          </p:blipFill>
          <p:spPr>
            <a:xfrm flipH="false" flipV="false">
              <a:off x="0" y="0"/>
              <a:ext cx="3933307" cy="13716000"/>
            </a:xfrm>
            <a:prstGeom prst="rect">
              <a:avLst/>
            </a:prstGeom>
          </p:spPr>
        </p:pic>
      </p:grpSp>
      <p:grpSp>
        <p:nvGrpSpPr>
          <p:cNvPr name="Group 7" id="7"/>
          <p:cNvGrpSpPr/>
          <p:nvPr/>
        </p:nvGrpSpPr>
        <p:grpSpPr>
          <a:xfrm rot="0">
            <a:off x="4350986" y="3228472"/>
            <a:ext cx="12908314" cy="1637730"/>
            <a:chOff x="0" y="0"/>
            <a:chExt cx="3399721" cy="431336"/>
          </a:xfrm>
        </p:grpSpPr>
        <p:sp>
          <p:nvSpPr>
            <p:cNvPr name="Freeform 8" id="8"/>
            <p:cNvSpPr/>
            <p:nvPr/>
          </p:nvSpPr>
          <p:spPr>
            <a:xfrm flipH="false" flipV="false" rot="0">
              <a:off x="0" y="0"/>
              <a:ext cx="3399721" cy="431336"/>
            </a:xfrm>
            <a:custGeom>
              <a:avLst/>
              <a:gdLst/>
              <a:ahLst/>
              <a:cxnLst/>
              <a:rect r="r" b="b" t="t" l="l"/>
              <a:pathLst>
                <a:path h="431336" w="3399721">
                  <a:moveTo>
                    <a:pt x="0" y="0"/>
                  </a:moveTo>
                  <a:lnTo>
                    <a:pt x="3399721" y="0"/>
                  </a:lnTo>
                  <a:lnTo>
                    <a:pt x="3399721" y="431336"/>
                  </a:lnTo>
                  <a:lnTo>
                    <a:pt x="0" y="431336"/>
                  </a:lnTo>
                  <a:close/>
                </a:path>
              </a:pathLst>
            </a:custGeom>
            <a:solidFill>
              <a:srgbClr val="AD947E"/>
            </a:solidFill>
          </p:spPr>
        </p:sp>
        <p:sp>
          <p:nvSpPr>
            <p:cNvPr name="TextBox 9" id="9"/>
            <p:cNvSpPr txBox="true"/>
            <p:nvPr/>
          </p:nvSpPr>
          <p:spPr>
            <a:xfrm>
              <a:off x="0" y="-38100"/>
              <a:ext cx="3399721" cy="46943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350986" y="4980502"/>
            <a:ext cx="12908314" cy="1637730"/>
            <a:chOff x="0" y="0"/>
            <a:chExt cx="3399721" cy="431336"/>
          </a:xfrm>
        </p:grpSpPr>
        <p:sp>
          <p:nvSpPr>
            <p:cNvPr name="Freeform 11" id="11"/>
            <p:cNvSpPr/>
            <p:nvPr/>
          </p:nvSpPr>
          <p:spPr>
            <a:xfrm flipH="false" flipV="false" rot="0">
              <a:off x="0" y="0"/>
              <a:ext cx="3399721" cy="431336"/>
            </a:xfrm>
            <a:custGeom>
              <a:avLst/>
              <a:gdLst/>
              <a:ahLst/>
              <a:cxnLst/>
              <a:rect r="r" b="b" t="t" l="l"/>
              <a:pathLst>
                <a:path h="431336" w="3399721">
                  <a:moveTo>
                    <a:pt x="0" y="0"/>
                  </a:moveTo>
                  <a:lnTo>
                    <a:pt x="3399721" y="0"/>
                  </a:lnTo>
                  <a:lnTo>
                    <a:pt x="3399721" y="431336"/>
                  </a:lnTo>
                  <a:lnTo>
                    <a:pt x="0" y="431336"/>
                  </a:lnTo>
                  <a:close/>
                </a:path>
              </a:pathLst>
            </a:custGeom>
            <a:solidFill>
              <a:srgbClr val="AD947E"/>
            </a:solidFill>
          </p:spPr>
        </p:sp>
        <p:sp>
          <p:nvSpPr>
            <p:cNvPr name="TextBox 12" id="12"/>
            <p:cNvSpPr txBox="true"/>
            <p:nvPr/>
          </p:nvSpPr>
          <p:spPr>
            <a:xfrm>
              <a:off x="0" y="-38100"/>
              <a:ext cx="3399721" cy="469436"/>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4350986" y="6732533"/>
            <a:ext cx="12908314" cy="1563676"/>
            <a:chOff x="0" y="0"/>
            <a:chExt cx="3399721" cy="411832"/>
          </a:xfrm>
        </p:grpSpPr>
        <p:sp>
          <p:nvSpPr>
            <p:cNvPr name="Freeform 14" id="14"/>
            <p:cNvSpPr/>
            <p:nvPr/>
          </p:nvSpPr>
          <p:spPr>
            <a:xfrm flipH="false" flipV="false" rot="0">
              <a:off x="0" y="0"/>
              <a:ext cx="3399721" cy="411832"/>
            </a:xfrm>
            <a:custGeom>
              <a:avLst/>
              <a:gdLst/>
              <a:ahLst/>
              <a:cxnLst/>
              <a:rect r="r" b="b" t="t" l="l"/>
              <a:pathLst>
                <a:path h="411832" w="3399721">
                  <a:moveTo>
                    <a:pt x="0" y="0"/>
                  </a:moveTo>
                  <a:lnTo>
                    <a:pt x="3399721" y="0"/>
                  </a:lnTo>
                  <a:lnTo>
                    <a:pt x="3399721" y="411832"/>
                  </a:lnTo>
                  <a:lnTo>
                    <a:pt x="0" y="411832"/>
                  </a:lnTo>
                  <a:close/>
                </a:path>
              </a:pathLst>
            </a:custGeom>
            <a:solidFill>
              <a:srgbClr val="AD947E"/>
            </a:solidFill>
          </p:spPr>
        </p:sp>
        <p:sp>
          <p:nvSpPr>
            <p:cNvPr name="TextBox 15" id="15"/>
            <p:cNvSpPr txBox="true"/>
            <p:nvPr/>
          </p:nvSpPr>
          <p:spPr>
            <a:xfrm>
              <a:off x="0" y="-38100"/>
              <a:ext cx="3399721" cy="44993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4350986" y="8410508"/>
            <a:ext cx="12908314" cy="1563676"/>
            <a:chOff x="0" y="0"/>
            <a:chExt cx="3399721" cy="411832"/>
          </a:xfrm>
        </p:grpSpPr>
        <p:sp>
          <p:nvSpPr>
            <p:cNvPr name="Freeform 17" id="17"/>
            <p:cNvSpPr/>
            <p:nvPr/>
          </p:nvSpPr>
          <p:spPr>
            <a:xfrm flipH="false" flipV="false" rot="0">
              <a:off x="0" y="0"/>
              <a:ext cx="3399721" cy="411832"/>
            </a:xfrm>
            <a:custGeom>
              <a:avLst/>
              <a:gdLst/>
              <a:ahLst/>
              <a:cxnLst/>
              <a:rect r="r" b="b" t="t" l="l"/>
              <a:pathLst>
                <a:path h="411832" w="3399721">
                  <a:moveTo>
                    <a:pt x="0" y="0"/>
                  </a:moveTo>
                  <a:lnTo>
                    <a:pt x="3399721" y="0"/>
                  </a:lnTo>
                  <a:lnTo>
                    <a:pt x="3399721" y="411832"/>
                  </a:lnTo>
                  <a:lnTo>
                    <a:pt x="0" y="411832"/>
                  </a:lnTo>
                  <a:close/>
                </a:path>
              </a:pathLst>
            </a:custGeom>
            <a:solidFill>
              <a:srgbClr val="AD947E"/>
            </a:solidFill>
          </p:spPr>
        </p:sp>
        <p:sp>
          <p:nvSpPr>
            <p:cNvPr name="TextBox 18" id="18"/>
            <p:cNvSpPr txBox="true"/>
            <p:nvPr/>
          </p:nvSpPr>
          <p:spPr>
            <a:xfrm>
              <a:off x="0" y="-38100"/>
              <a:ext cx="3399721" cy="449932"/>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1238957">
            <a:off x="5018195" y="1787525"/>
            <a:ext cx="744118" cy="1143197"/>
          </a:xfrm>
          <a:custGeom>
            <a:avLst/>
            <a:gdLst/>
            <a:ahLst/>
            <a:cxnLst/>
            <a:rect r="r" b="b" t="t" l="l"/>
            <a:pathLst>
              <a:path h="1143197" w="744118">
                <a:moveTo>
                  <a:pt x="0" y="0"/>
                </a:moveTo>
                <a:lnTo>
                  <a:pt x="744117" y="0"/>
                </a:lnTo>
                <a:lnTo>
                  <a:pt x="744117" y="1143198"/>
                </a:lnTo>
                <a:lnTo>
                  <a:pt x="0" y="1143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1238957">
            <a:off x="5018195" y="3628521"/>
            <a:ext cx="744118" cy="1143197"/>
          </a:xfrm>
          <a:custGeom>
            <a:avLst/>
            <a:gdLst/>
            <a:ahLst/>
            <a:cxnLst/>
            <a:rect r="r" b="b" t="t" l="l"/>
            <a:pathLst>
              <a:path h="1143197" w="744118">
                <a:moveTo>
                  <a:pt x="0" y="0"/>
                </a:moveTo>
                <a:lnTo>
                  <a:pt x="744117" y="0"/>
                </a:lnTo>
                <a:lnTo>
                  <a:pt x="744117" y="1143198"/>
                </a:lnTo>
                <a:lnTo>
                  <a:pt x="0" y="1143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1238957">
            <a:off x="5018195" y="5379786"/>
            <a:ext cx="744118" cy="1143197"/>
          </a:xfrm>
          <a:custGeom>
            <a:avLst/>
            <a:gdLst/>
            <a:ahLst/>
            <a:cxnLst/>
            <a:rect r="r" b="b" t="t" l="l"/>
            <a:pathLst>
              <a:path h="1143197" w="744118">
                <a:moveTo>
                  <a:pt x="0" y="0"/>
                </a:moveTo>
                <a:lnTo>
                  <a:pt x="744117" y="0"/>
                </a:lnTo>
                <a:lnTo>
                  <a:pt x="744117" y="1143198"/>
                </a:lnTo>
                <a:lnTo>
                  <a:pt x="0" y="1143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1238957">
            <a:off x="5018195" y="7058527"/>
            <a:ext cx="744118" cy="1143197"/>
          </a:xfrm>
          <a:custGeom>
            <a:avLst/>
            <a:gdLst/>
            <a:ahLst/>
            <a:cxnLst/>
            <a:rect r="r" b="b" t="t" l="l"/>
            <a:pathLst>
              <a:path h="1143197" w="744118">
                <a:moveTo>
                  <a:pt x="0" y="0"/>
                </a:moveTo>
                <a:lnTo>
                  <a:pt x="744117" y="0"/>
                </a:lnTo>
                <a:lnTo>
                  <a:pt x="744117" y="1143198"/>
                </a:lnTo>
                <a:lnTo>
                  <a:pt x="0" y="1143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1238957">
            <a:off x="5018195" y="8628817"/>
            <a:ext cx="744118" cy="1143197"/>
          </a:xfrm>
          <a:custGeom>
            <a:avLst/>
            <a:gdLst/>
            <a:ahLst/>
            <a:cxnLst/>
            <a:rect r="r" b="b" t="t" l="l"/>
            <a:pathLst>
              <a:path h="1143197" w="744118">
                <a:moveTo>
                  <a:pt x="0" y="0"/>
                </a:moveTo>
                <a:lnTo>
                  <a:pt x="744117" y="0"/>
                </a:lnTo>
                <a:lnTo>
                  <a:pt x="744117" y="1143198"/>
                </a:lnTo>
                <a:lnTo>
                  <a:pt x="0" y="1143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4" id="24"/>
          <p:cNvSpPr txBox="true"/>
          <p:nvPr/>
        </p:nvSpPr>
        <p:spPr>
          <a:xfrm rot="0">
            <a:off x="2949980" y="62201"/>
            <a:ext cx="14309320" cy="1388334"/>
          </a:xfrm>
          <a:prstGeom prst="rect">
            <a:avLst/>
          </a:prstGeom>
        </p:spPr>
        <p:txBody>
          <a:bodyPr anchor="t" rtlCol="false" tIns="0" lIns="0" bIns="0" rIns="0">
            <a:spAutoFit/>
          </a:bodyPr>
          <a:lstStyle/>
          <a:p>
            <a:pPr algn="ctr">
              <a:lnSpc>
                <a:spcPts val="9544"/>
              </a:lnSpc>
            </a:pPr>
            <a:r>
              <a:rPr lang="en-US" b="true" sz="8088">
                <a:solidFill>
                  <a:srgbClr val="201E18"/>
                </a:solidFill>
                <a:latin typeface="The Seasons Bold"/>
                <a:ea typeface="The Seasons Bold"/>
                <a:cs typeface="The Seasons Bold"/>
                <a:sym typeface="The Seasons Bold"/>
              </a:rPr>
              <a:t>SUB OBJECTIVES</a:t>
            </a:r>
          </a:p>
        </p:txBody>
      </p:sp>
      <p:sp>
        <p:nvSpPr>
          <p:cNvPr name="TextBox 25" id="25"/>
          <p:cNvSpPr txBox="true"/>
          <p:nvPr/>
        </p:nvSpPr>
        <p:spPr>
          <a:xfrm rot="0">
            <a:off x="6467164" y="1964789"/>
            <a:ext cx="10311032" cy="712470"/>
          </a:xfrm>
          <a:prstGeom prst="rect">
            <a:avLst/>
          </a:prstGeom>
        </p:spPr>
        <p:txBody>
          <a:bodyPr anchor="t" rtlCol="false" tIns="0" lIns="0" bIns="0" rIns="0">
            <a:spAutoFit/>
          </a:bodyPr>
          <a:lstStyle/>
          <a:p>
            <a:pPr algn="l">
              <a:lnSpc>
                <a:spcPts val="5880"/>
              </a:lnSpc>
            </a:pPr>
            <a:r>
              <a:rPr lang="en-US" sz="4200">
                <a:solidFill>
                  <a:srgbClr val="F4EEE7"/>
                </a:solidFill>
                <a:latin typeface="Open Sans"/>
                <a:ea typeface="Open Sans"/>
                <a:cs typeface="Open Sans"/>
                <a:sym typeface="Open Sans"/>
              </a:rPr>
              <a:t>E</a:t>
            </a:r>
            <a:r>
              <a:rPr lang="en-US" sz="4200">
                <a:solidFill>
                  <a:srgbClr val="F4EEE7"/>
                </a:solidFill>
                <a:latin typeface="Open Sans"/>
                <a:ea typeface="Open Sans"/>
                <a:cs typeface="Open Sans"/>
                <a:sym typeface="Open Sans"/>
              </a:rPr>
              <a:t>nergy Usage Monitoring​</a:t>
            </a:r>
          </a:p>
        </p:txBody>
      </p:sp>
      <p:sp>
        <p:nvSpPr>
          <p:cNvPr name="TextBox 26" id="26"/>
          <p:cNvSpPr txBox="true"/>
          <p:nvPr/>
        </p:nvSpPr>
        <p:spPr>
          <a:xfrm rot="0">
            <a:off x="6467164" y="3697770"/>
            <a:ext cx="10311032" cy="712470"/>
          </a:xfrm>
          <a:prstGeom prst="rect">
            <a:avLst/>
          </a:prstGeom>
        </p:spPr>
        <p:txBody>
          <a:bodyPr anchor="t" rtlCol="false" tIns="0" lIns="0" bIns="0" rIns="0">
            <a:spAutoFit/>
          </a:bodyPr>
          <a:lstStyle/>
          <a:p>
            <a:pPr algn="l">
              <a:lnSpc>
                <a:spcPts val="5880"/>
              </a:lnSpc>
            </a:pPr>
            <a:r>
              <a:rPr lang="en-US" sz="4200">
                <a:solidFill>
                  <a:srgbClr val="F4EEE7"/>
                </a:solidFill>
                <a:latin typeface="Open Sans"/>
                <a:ea typeface="Open Sans"/>
                <a:cs typeface="Open Sans"/>
                <a:sym typeface="Open Sans"/>
              </a:rPr>
              <a:t>Automated Energy Optimization</a:t>
            </a:r>
          </a:p>
        </p:txBody>
      </p:sp>
      <p:sp>
        <p:nvSpPr>
          <p:cNvPr name="TextBox 27" id="27"/>
          <p:cNvSpPr txBox="true"/>
          <p:nvPr/>
        </p:nvSpPr>
        <p:spPr>
          <a:xfrm rot="0">
            <a:off x="6467164" y="5447227"/>
            <a:ext cx="10792136" cy="695960"/>
          </a:xfrm>
          <a:prstGeom prst="rect">
            <a:avLst/>
          </a:prstGeom>
        </p:spPr>
        <p:txBody>
          <a:bodyPr anchor="t" rtlCol="false" tIns="0" lIns="0" bIns="0" rIns="0">
            <a:spAutoFit/>
          </a:bodyPr>
          <a:lstStyle/>
          <a:p>
            <a:pPr algn="l">
              <a:lnSpc>
                <a:spcPts val="5740"/>
              </a:lnSpc>
            </a:pPr>
            <a:r>
              <a:rPr lang="en-US" sz="4100">
                <a:solidFill>
                  <a:srgbClr val="F4EEE7"/>
                </a:solidFill>
                <a:latin typeface="Open Sans"/>
                <a:ea typeface="Open Sans"/>
                <a:cs typeface="Open Sans"/>
                <a:sym typeface="Open Sans"/>
              </a:rPr>
              <a:t>Energy-Saving Recommendations​</a:t>
            </a:r>
          </a:p>
        </p:txBody>
      </p:sp>
      <p:sp>
        <p:nvSpPr>
          <p:cNvPr name="TextBox 28" id="28"/>
          <p:cNvSpPr txBox="true"/>
          <p:nvPr/>
        </p:nvSpPr>
        <p:spPr>
          <a:xfrm rot="0">
            <a:off x="6467164" y="7199258"/>
            <a:ext cx="10311032" cy="712470"/>
          </a:xfrm>
          <a:prstGeom prst="rect">
            <a:avLst/>
          </a:prstGeom>
        </p:spPr>
        <p:txBody>
          <a:bodyPr anchor="t" rtlCol="false" tIns="0" lIns="0" bIns="0" rIns="0">
            <a:spAutoFit/>
          </a:bodyPr>
          <a:lstStyle/>
          <a:p>
            <a:pPr algn="l">
              <a:lnSpc>
                <a:spcPts val="5880"/>
              </a:lnSpc>
            </a:pPr>
            <a:r>
              <a:rPr lang="en-US" sz="4200">
                <a:solidFill>
                  <a:srgbClr val="F4EEE7"/>
                </a:solidFill>
                <a:latin typeface="Open Sans"/>
                <a:ea typeface="Open Sans"/>
                <a:cs typeface="Open Sans"/>
                <a:sym typeface="Open Sans"/>
              </a:rPr>
              <a:t>Cost Reduction</a:t>
            </a:r>
          </a:p>
        </p:txBody>
      </p:sp>
      <p:sp>
        <p:nvSpPr>
          <p:cNvPr name="TextBox 29" id="29"/>
          <p:cNvSpPr txBox="true"/>
          <p:nvPr/>
        </p:nvSpPr>
        <p:spPr>
          <a:xfrm rot="0">
            <a:off x="6467164" y="8877233"/>
            <a:ext cx="10311032" cy="712470"/>
          </a:xfrm>
          <a:prstGeom prst="rect">
            <a:avLst/>
          </a:prstGeom>
        </p:spPr>
        <p:txBody>
          <a:bodyPr anchor="t" rtlCol="false" tIns="0" lIns="0" bIns="0" rIns="0">
            <a:spAutoFit/>
          </a:bodyPr>
          <a:lstStyle/>
          <a:p>
            <a:pPr algn="l">
              <a:lnSpc>
                <a:spcPts val="5880"/>
              </a:lnSpc>
            </a:pPr>
            <a:r>
              <a:rPr lang="en-US" sz="4200">
                <a:solidFill>
                  <a:srgbClr val="F4EEE7"/>
                </a:solidFill>
                <a:latin typeface="Open Sans"/>
                <a:ea typeface="Open Sans"/>
                <a:cs typeface="Open Sans"/>
                <a:sym typeface="Open Sans"/>
              </a:rPr>
              <a:t>User Customization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0"/>
            <a:ext cx="2949980" cy="10287000"/>
            <a:chOff x="0" y="0"/>
            <a:chExt cx="3933307" cy="13716000"/>
          </a:xfrm>
        </p:grpSpPr>
        <p:pic>
          <p:nvPicPr>
            <p:cNvPr name="Picture 3" id="3"/>
            <p:cNvPicPr>
              <a:picLocks noChangeAspect="true"/>
            </p:cNvPicPr>
            <p:nvPr/>
          </p:nvPicPr>
          <p:blipFill>
            <a:blip r:embed="rId2"/>
            <a:srcRect l="38762" t="0" r="38762" b="0"/>
            <a:stretch>
              <a:fillRect/>
            </a:stretch>
          </p:blipFill>
          <p:spPr>
            <a:xfrm flipH="false" flipV="false">
              <a:off x="0" y="0"/>
              <a:ext cx="3933307" cy="13716000"/>
            </a:xfrm>
            <a:prstGeom prst="rect">
              <a:avLst/>
            </a:prstGeom>
          </p:spPr>
        </p:pic>
      </p:grpSp>
      <p:sp>
        <p:nvSpPr>
          <p:cNvPr name="TextBox 4" id="4"/>
          <p:cNvSpPr txBox="true"/>
          <p:nvPr/>
        </p:nvSpPr>
        <p:spPr>
          <a:xfrm rot="0">
            <a:off x="3800395" y="1666240"/>
            <a:ext cx="13458905" cy="7592060"/>
          </a:xfrm>
          <a:prstGeom prst="rect">
            <a:avLst/>
          </a:prstGeom>
        </p:spPr>
        <p:txBody>
          <a:bodyPr anchor="t" rtlCol="false" tIns="0" lIns="0" bIns="0" rIns="0">
            <a:spAutoFit/>
          </a:bodyPr>
          <a:lstStyle/>
          <a:p>
            <a:pPr algn="l" marL="798829" indent="-399415" lvl="1">
              <a:lnSpc>
                <a:spcPts val="7584"/>
              </a:lnSpc>
              <a:buFont typeface="Arial"/>
              <a:buChar char="•"/>
            </a:pPr>
            <a:r>
              <a:rPr lang="en-US" sz="3699" spc="11">
                <a:solidFill>
                  <a:srgbClr val="201E18"/>
                </a:solidFill>
                <a:latin typeface="Open Sans"/>
                <a:ea typeface="Open Sans"/>
                <a:cs typeface="Open Sans"/>
                <a:sym typeface="Open Sans"/>
              </a:rPr>
              <a:t>How can AI be used to optimize elec</a:t>
            </a:r>
            <a:r>
              <a:rPr lang="en-US" sz="3699" spc="11">
                <a:solidFill>
                  <a:srgbClr val="201E18"/>
                </a:solidFill>
                <a:latin typeface="Open Sans"/>
                <a:ea typeface="Open Sans"/>
                <a:cs typeface="Open Sans"/>
                <a:sym typeface="Open Sans"/>
              </a:rPr>
              <a:t>tr</a:t>
            </a:r>
            <a:r>
              <a:rPr lang="en-US" sz="3699" spc="11">
                <a:solidFill>
                  <a:srgbClr val="201E18"/>
                </a:solidFill>
                <a:latin typeface="Open Sans"/>
                <a:ea typeface="Open Sans"/>
                <a:cs typeface="Open Sans"/>
                <a:sym typeface="Open Sans"/>
              </a:rPr>
              <a:t>icity usage in residential homes?​</a:t>
            </a:r>
          </a:p>
          <a:p>
            <a:pPr algn="l" marL="798829" indent="-399415" lvl="1">
              <a:lnSpc>
                <a:spcPts val="7584"/>
              </a:lnSpc>
              <a:buFont typeface="Arial"/>
              <a:buChar char="•"/>
            </a:pPr>
            <a:r>
              <a:rPr lang="en-US" sz="3699" spc="11">
                <a:solidFill>
                  <a:srgbClr val="201E18"/>
                </a:solidFill>
                <a:latin typeface="Open Sans"/>
                <a:ea typeface="Open Sans"/>
                <a:cs typeface="Open Sans"/>
                <a:sym typeface="Open Sans"/>
              </a:rPr>
              <a:t>What are the most e</a:t>
            </a:r>
            <a:r>
              <a:rPr lang="en-US" sz="3699" spc="11">
                <a:solidFill>
                  <a:srgbClr val="201E18"/>
                </a:solidFill>
                <a:latin typeface="Open Sans"/>
                <a:ea typeface="Open Sans"/>
                <a:cs typeface="Open Sans"/>
                <a:sym typeface="Open Sans"/>
              </a:rPr>
              <a:t>ffective ways to reduce energy waste in homes?​</a:t>
            </a:r>
          </a:p>
          <a:p>
            <a:pPr algn="l" marL="798829" indent="-399415" lvl="1">
              <a:lnSpc>
                <a:spcPts val="7584"/>
              </a:lnSpc>
              <a:buFont typeface="Arial"/>
              <a:buChar char="•"/>
            </a:pPr>
            <a:r>
              <a:rPr lang="en-US" sz="3699" spc="11">
                <a:solidFill>
                  <a:srgbClr val="201E18"/>
                </a:solidFill>
                <a:latin typeface="Open Sans"/>
                <a:ea typeface="Open Sans"/>
                <a:cs typeface="Open Sans"/>
                <a:sym typeface="Open Sans"/>
              </a:rPr>
              <a:t>How can u</a:t>
            </a:r>
            <a:r>
              <a:rPr lang="en-US" sz="3699" spc="11">
                <a:solidFill>
                  <a:srgbClr val="201E18"/>
                </a:solidFill>
                <a:latin typeface="Open Sans"/>
                <a:ea typeface="Open Sans"/>
                <a:cs typeface="Open Sans"/>
                <a:sym typeface="Open Sans"/>
              </a:rPr>
              <a:t>ser preferences be integrated into an energy management system?​</a:t>
            </a:r>
          </a:p>
          <a:p>
            <a:pPr algn="l" marL="798829" indent="-399415" lvl="1">
              <a:lnSpc>
                <a:spcPts val="7584"/>
              </a:lnSpc>
              <a:buFont typeface="Arial"/>
              <a:buChar char="•"/>
            </a:pPr>
            <a:r>
              <a:rPr lang="en-US" sz="3699" spc="11">
                <a:solidFill>
                  <a:srgbClr val="201E18"/>
                </a:solidFill>
                <a:latin typeface="Open Sans"/>
                <a:ea typeface="Open Sans"/>
                <a:cs typeface="Open Sans"/>
                <a:sym typeface="Open Sans"/>
              </a:rPr>
              <a:t>How can real-time electricity consumption data be utilized to lower energy costs?​</a:t>
            </a:r>
          </a:p>
        </p:txBody>
      </p:sp>
      <p:sp>
        <p:nvSpPr>
          <p:cNvPr name="TextBox 5" id="5"/>
          <p:cNvSpPr txBox="true"/>
          <p:nvPr/>
        </p:nvSpPr>
        <p:spPr>
          <a:xfrm rot="0">
            <a:off x="2949980" y="263096"/>
            <a:ext cx="14309320" cy="1388334"/>
          </a:xfrm>
          <a:prstGeom prst="rect">
            <a:avLst/>
          </a:prstGeom>
        </p:spPr>
        <p:txBody>
          <a:bodyPr anchor="t" rtlCol="false" tIns="0" lIns="0" bIns="0" rIns="0">
            <a:spAutoFit/>
          </a:bodyPr>
          <a:lstStyle/>
          <a:p>
            <a:pPr algn="ctr">
              <a:lnSpc>
                <a:spcPts val="9544"/>
              </a:lnSpc>
            </a:pPr>
            <a:r>
              <a:rPr lang="en-US" b="true" sz="8088">
                <a:solidFill>
                  <a:srgbClr val="201E18"/>
                </a:solidFill>
                <a:latin typeface="The Seasons Bold"/>
                <a:ea typeface="The Seasons Bold"/>
                <a:cs typeface="The Seasons Bold"/>
                <a:sym typeface="The Seasons Bold"/>
              </a:rPr>
              <a:t>RESEARCH QUESTION​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AD947E"/>
            </a:solidFill>
          </p:spPr>
        </p:sp>
        <p:sp>
          <p:nvSpPr>
            <p:cNvPr name="TextBox 4" id="4"/>
            <p:cNvSpPr txBox="true"/>
            <p:nvPr/>
          </p:nvSpPr>
          <p:spPr>
            <a:xfrm>
              <a:off x="0" y="-38100"/>
              <a:ext cx="2408296"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2949980" cy="10287000"/>
            <a:chOff x="0" y="0"/>
            <a:chExt cx="3933307" cy="13716000"/>
          </a:xfrm>
        </p:grpSpPr>
        <p:pic>
          <p:nvPicPr>
            <p:cNvPr name="Picture 6" id="6"/>
            <p:cNvPicPr>
              <a:picLocks noChangeAspect="true"/>
            </p:cNvPicPr>
            <p:nvPr/>
          </p:nvPicPr>
          <p:blipFill>
            <a:blip r:embed="rId2"/>
            <a:srcRect l="65253" t="0" r="21806" b="0"/>
            <a:stretch>
              <a:fillRect/>
            </a:stretch>
          </p:blipFill>
          <p:spPr>
            <a:xfrm flipH="false" flipV="false">
              <a:off x="0" y="0"/>
              <a:ext cx="3933307" cy="13716000"/>
            </a:xfrm>
            <a:prstGeom prst="rect">
              <a:avLst/>
            </a:prstGeom>
          </p:spPr>
        </p:pic>
      </p:grpSp>
      <p:graphicFrame>
        <p:nvGraphicFramePr>
          <p:cNvPr name="Table 7" id="7"/>
          <p:cNvGraphicFramePr>
            <a:graphicFrameLocks noGrp="true"/>
          </p:cNvGraphicFramePr>
          <p:nvPr/>
        </p:nvGraphicFramePr>
        <p:xfrm>
          <a:off x="9692831" y="365125"/>
          <a:ext cx="7284906" cy="9556750"/>
        </p:xfrm>
        <a:graphic>
          <a:graphicData uri="http://schemas.openxmlformats.org/drawingml/2006/table">
            <a:tbl>
              <a:tblPr/>
              <a:tblGrid>
                <a:gridCol w="7254737"/>
              </a:tblGrid>
              <a:tr h="1365250">
                <a:tc>
                  <a:txBody>
                    <a:bodyPr anchor="t" rtlCol="false"/>
                    <a:lstStyle/>
                    <a:p>
                      <a:pPr algn="just">
                        <a:lnSpc>
                          <a:spcPts val="5599"/>
                        </a:lnSpc>
                        <a:defRPr/>
                      </a:pPr>
                      <a:r>
                        <a:rPr lang="en-US" b="true" sz="3999">
                          <a:solidFill>
                            <a:srgbClr val="FFFFFF"/>
                          </a:solidFill>
                          <a:latin typeface="Canva Sans Bold"/>
                          <a:ea typeface="Canva Sans Bold"/>
                          <a:cs typeface="Canva Sans Bold"/>
                          <a:sym typeface="Canva Sans Bold"/>
                        </a:rPr>
                        <a:t>Introduction​</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76200">
                      <a:solidFill>
                        <a:srgbClr val="F2F3F4"/>
                      </a:solidFill>
                      <a:prstDash val="solid"/>
                      <a:round/>
                      <a:headEnd type="none" w="med" len="med"/>
                      <a:tailEnd type="none" w="med" len="med"/>
                    </a:lnB>
                  </a:tcPr>
                </a:tc>
              </a:tr>
              <a:tr h="1365250">
                <a:tc>
                  <a:txBody>
                    <a:bodyPr anchor="t" rtlCol="false"/>
                    <a:lstStyle/>
                    <a:p>
                      <a:pPr algn="just">
                        <a:lnSpc>
                          <a:spcPts val="5599"/>
                        </a:lnSpc>
                        <a:defRPr/>
                      </a:pPr>
                      <a:r>
                        <a:rPr lang="en-US" b="true" sz="3999">
                          <a:solidFill>
                            <a:srgbClr val="FFFFFF"/>
                          </a:solidFill>
                          <a:latin typeface="Canva Sans Bold"/>
                          <a:ea typeface="Canva Sans Bold"/>
                          <a:cs typeface="Canva Sans Bold"/>
                          <a:sym typeface="Canva Sans Bold"/>
                        </a:rPr>
                        <a:t>System Diagram​</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76200">
                      <a:solidFill>
                        <a:srgbClr val="F2F3F4"/>
                      </a:solidFill>
                      <a:prstDash val="solid"/>
                      <a:round/>
                      <a:headEnd type="none" w="med" len="med"/>
                      <a:tailEnd type="none" w="med" len="med"/>
                    </a:lnT>
                    <a:lnB cmpd="sng" algn="ctr" cap="flat" w="76200">
                      <a:solidFill>
                        <a:srgbClr val="F2F3F4"/>
                      </a:solidFill>
                      <a:prstDash val="solid"/>
                      <a:round/>
                      <a:headEnd type="none" w="med" len="med"/>
                      <a:tailEnd type="none" w="med" len="med"/>
                    </a:lnB>
                  </a:tcPr>
                </a:tc>
              </a:tr>
              <a:tr h="1365250">
                <a:tc>
                  <a:txBody>
                    <a:bodyPr anchor="t" rtlCol="false"/>
                    <a:lstStyle/>
                    <a:p>
                      <a:pPr algn="just">
                        <a:lnSpc>
                          <a:spcPts val="5599"/>
                        </a:lnSpc>
                        <a:defRPr/>
                      </a:pPr>
                      <a:r>
                        <a:rPr lang="en-US" b="true" sz="3999">
                          <a:solidFill>
                            <a:srgbClr val="FFFFFF"/>
                          </a:solidFill>
                          <a:latin typeface="Canva Sans Bold"/>
                          <a:ea typeface="Canva Sans Bold"/>
                          <a:cs typeface="Canva Sans Bold"/>
                          <a:sym typeface="Canva Sans Bold"/>
                        </a:rPr>
                        <a:t>Flow Chart</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76200">
                      <a:solidFill>
                        <a:srgbClr val="F2F3F4"/>
                      </a:solidFill>
                      <a:prstDash val="solid"/>
                      <a:round/>
                      <a:headEnd type="none" w="med" len="med"/>
                      <a:tailEnd type="none" w="med" len="med"/>
                    </a:lnT>
                    <a:lnB cmpd="sng" algn="ctr" cap="flat" w="76200">
                      <a:solidFill>
                        <a:srgbClr val="F2F3F4"/>
                      </a:solidFill>
                      <a:prstDash val="solid"/>
                      <a:round/>
                      <a:headEnd type="none" w="med" len="med"/>
                      <a:tailEnd type="none" w="med" len="med"/>
                    </a:lnB>
                  </a:tcPr>
                </a:tc>
              </a:tr>
              <a:tr h="1365250">
                <a:tc>
                  <a:txBody>
                    <a:bodyPr anchor="t" rtlCol="false"/>
                    <a:lstStyle/>
                    <a:p>
                      <a:pPr algn="just">
                        <a:lnSpc>
                          <a:spcPts val="5599"/>
                        </a:lnSpc>
                        <a:defRPr/>
                      </a:pPr>
                      <a:r>
                        <a:rPr lang="en-US" b="true" sz="3999">
                          <a:solidFill>
                            <a:srgbClr val="FFFFFF"/>
                          </a:solidFill>
                          <a:latin typeface="Canva Sans Bold"/>
                          <a:ea typeface="Canva Sans Bold"/>
                          <a:cs typeface="Canva Sans Bold"/>
                          <a:sym typeface="Canva Sans Bold"/>
                        </a:rPr>
                        <a:t>Tools &amp; Technologies</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76200">
                      <a:solidFill>
                        <a:srgbClr val="F2F3F4"/>
                      </a:solidFill>
                      <a:prstDash val="solid"/>
                      <a:round/>
                      <a:headEnd type="none" w="med" len="med"/>
                      <a:tailEnd type="none" w="med" len="med"/>
                    </a:lnT>
                    <a:lnB cmpd="sng" algn="ctr" cap="flat" w="76200">
                      <a:solidFill>
                        <a:srgbClr val="F2F3F4"/>
                      </a:solidFill>
                      <a:prstDash val="solid"/>
                      <a:round/>
                      <a:headEnd type="none" w="med" len="med"/>
                      <a:tailEnd type="none" w="med" len="med"/>
                    </a:lnB>
                  </a:tcPr>
                </a:tc>
              </a:tr>
              <a:tr h="1365250">
                <a:tc>
                  <a:txBody>
                    <a:bodyPr anchor="t" rtlCol="false"/>
                    <a:lstStyle/>
                    <a:p>
                      <a:pPr algn="just">
                        <a:lnSpc>
                          <a:spcPts val="5599"/>
                        </a:lnSpc>
                        <a:defRPr/>
                      </a:pPr>
                      <a:r>
                        <a:rPr lang="en-US" b="true" sz="3999">
                          <a:solidFill>
                            <a:srgbClr val="FFFFFF"/>
                          </a:solidFill>
                          <a:latin typeface="Canva Sans Bold"/>
                          <a:ea typeface="Canva Sans Bold"/>
                          <a:cs typeface="Canva Sans Bold"/>
                          <a:sym typeface="Canva Sans Bold"/>
                        </a:rPr>
                        <a:t>Components</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76200">
                      <a:solidFill>
                        <a:srgbClr val="F2F3F4"/>
                      </a:solidFill>
                      <a:prstDash val="solid"/>
                      <a:round/>
                      <a:headEnd type="none" w="med" len="med"/>
                      <a:tailEnd type="none" w="med" len="med"/>
                    </a:lnT>
                    <a:lnB cmpd="sng" algn="ctr" cap="flat" w="76200">
                      <a:solidFill>
                        <a:srgbClr val="F2F3F4"/>
                      </a:solidFill>
                      <a:prstDash val="solid"/>
                      <a:round/>
                      <a:headEnd type="none" w="med" len="med"/>
                      <a:tailEnd type="none" w="med" len="med"/>
                    </a:lnB>
                  </a:tcPr>
                </a:tc>
              </a:tr>
              <a:tr h="1365250">
                <a:tc>
                  <a:txBody>
                    <a:bodyPr anchor="t" rtlCol="false"/>
                    <a:lstStyle/>
                    <a:p>
                      <a:pPr algn="just">
                        <a:lnSpc>
                          <a:spcPts val="5599"/>
                        </a:lnSpc>
                        <a:defRPr/>
                      </a:pPr>
                      <a:r>
                        <a:rPr lang="en-US" b="true" sz="3999">
                          <a:solidFill>
                            <a:srgbClr val="FFFFFF"/>
                          </a:solidFill>
                          <a:latin typeface="Canva Sans Bold"/>
                          <a:ea typeface="Canva Sans Bold"/>
                          <a:cs typeface="Canva Sans Bold"/>
                          <a:sym typeface="Canva Sans Bold"/>
                        </a:rPr>
                        <a:t>Commercialization </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76200">
                      <a:solidFill>
                        <a:srgbClr val="F2F3F4"/>
                      </a:solidFill>
                      <a:prstDash val="solid"/>
                      <a:round/>
                      <a:headEnd type="none" w="med" len="med"/>
                      <a:tailEnd type="none" w="med" len="med"/>
                    </a:lnT>
                    <a:lnB cmpd="sng" algn="ctr" cap="flat" w="76200">
                      <a:solidFill>
                        <a:srgbClr val="F2F3F4"/>
                      </a:solidFill>
                      <a:prstDash val="solid"/>
                      <a:round/>
                      <a:headEnd type="none" w="med" len="med"/>
                      <a:tailEnd type="none" w="med" len="med"/>
                    </a:lnB>
                  </a:tcPr>
                </a:tc>
              </a:tr>
              <a:tr h="1365250">
                <a:tc>
                  <a:txBody>
                    <a:bodyPr anchor="t" rtlCol="false"/>
                    <a:lstStyle/>
                    <a:p>
                      <a:pPr algn="just">
                        <a:lnSpc>
                          <a:spcPts val="5599"/>
                        </a:lnSpc>
                        <a:defRPr/>
                      </a:pPr>
                      <a:r>
                        <a:rPr lang="en-US" b="true" sz="3999">
                          <a:solidFill>
                            <a:srgbClr val="FFFFFF"/>
                          </a:solidFill>
                          <a:latin typeface="Canva Sans Bold"/>
                          <a:ea typeface="Canva Sans Bold"/>
                          <a:cs typeface="Canva Sans Bold"/>
                          <a:sym typeface="Canva Sans Bold"/>
                        </a:rPr>
                        <a:t>Gantt Chart​</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76200">
                      <a:solidFill>
                        <a:srgbClr val="F2F3F4"/>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8" id="8"/>
          <p:cNvSpPr/>
          <p:nvPr/>
        </p:nvSpPr>
        <p:spPr>
          <a:xfrm flipH="false" flipV="false" rot="0">
            <a:off x="3755846" y="4603259"/>
            <a:ext cx="4582288" cy="3385640"/>
          </a:xfrm>
          <a:custGeom>
            <a:avLst/>
            <a:gdLst/>
            <a:ahLst/>
            <a:cxnLst/>
            <a:rect r="r" b="b" t="t" l="l"/>
            <a:pathLst>
              <a:path h="3385640" w="4582288">
                <a:moveTo>
                  <a:pt x="0" y="0"/>
                </a:moveTo>
                <a:lnTo>
                  <a:pt x="4582288" y="0"/>
                </a:lnTo>
                <a:lnTo>
                  <a:pt x="4582288" y="3385640"/>
                </a:lnTo>
                <a:lnTo>
                  <a:pt x="0" y="3385640"/>
                </a:lnTo>
                <a:lnTo>
                  <a:pt x="0" y="0"/>
                </a:lnTo>
                <a:close/>
              </a:path>
            </a:pathLst>
          </a:custGeom>
          <a:blipFill>
            <a:blip r:embed="rId3"/>
            <a:stretch>
              <a:fillRect l="-9871" t="-6127" r="-13832" b="-5420"/>
            </a:stretch>
          </a:blipFill>
        </p:spPr>
      </p:sp>
      <p:sp>
        <p:nvSpPr>
          <p:cNvPr name="TextBox 9" id="9"/>
          <p:cNvSpPr txBox="true"/>
          <p:nvPr/>
        </p:nvSpPr>
        <p:spPr>
          <a:xfrm rot="0">
            <a:off x="2949980" y="890875"/>
            <a:ext cx="6194020" cy="2545715"/>
          </a:xfrm>
          <a:prstGeom prst="rect">
            <a:avLst/>
          </a:prstGeom>
        </p:spPr>
        <p:txBody>
          <a:bodyPr anchor="t" rtlCol="false" tIns="0" lIns="0" bIns="0" rIns="0">
            <a:spAutoFit/>
          </a:bodyPr>
          <a:lstStyle/>
          <a:p>
            <a:pPr algn="ctr">
              <a:lnSpc>
                <a:spcPts val="10029"/>
              </a:lnSpc>
            </a:pPr>
            <a:r>
              <a:rPr lang="en-US" sz="8499" b="true">
                <a:solidFill>
                  <a:srgbClr val="201E18"/>
                </a:solidFill>
                <a:latin typeface="Open Sans Bold"/>
                <a:ea typeface="Open Sans Bold"/>
                <a:cs typeface="Open Sans Bold"/>
                <a:sym typeface="Open Sans Bold"/>
              </a:rPr>
              <a:t>Points For Discussion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sp>
        <p:nvSpPr>
          <p:cNvPr name="Freeform 2" id="2"/>
          <p:cNvSpPr/>
          <p:nvPr/>
        </p:nvSpPr>
        <p:spPr>
          <a:xfrm flipH="false" flipV="false" rot="0">
            <a:off x="4367960" y="0"/>
            <a:ext cx="13920040" cy="10161877"/>
          </a:xfrm>
          <a:custGeom>
            <a:avLst/>
            <a:gdLst/>
            <a:ahLst/>
            <a:cxnLst/>
            <a:rect r="r" b="b" t="t" l="l"/>
            <a:pathLst>
              <a:path h="10161877" w="13920040">
                <a:moveTo>
                  <a:pt x="0" y="0"/>
                </a:moveTo>
                <a:lnTo>
                  <a:pt x="13920040" y="0"/>
                </a:lnTo>
                <a:lnTo>
                  <a:pt x="13920040" y="10161877"/>
                </a:lnTo>
                <a:lnTo>
                  <a:pt x="0" y="10161877"/>
                </a:lnTo>
                <a:lnTo>
                  <a:pt x="0" y="0"/>
                </a:lnTo>
                <a:close/>
              </a:path>
            </a:pathLst>
          </a:custGeom>
          <a:blipFill>
            <a:blip r:embed="rId2"/>
            <a:stretch>
              <a:fillRect l="-4034" t="-5644" r="-4194" b="-5546"/>
            </a:stretch>
          </a:blipFill>
        </p:spPr>
      </p:sp>
      <p:sp>
        <p:nvSpPr>
          <p:cNvPr name="TextBox 3" id="3"/>
          <p:cNvSpPr txBox="true"/>
          <p:nvPr/>
        </p:nvSpPr>
        <p:spPr>
          <a:xfrm rot="0">
            <a:off x="0" y="3249101"/>
            <a:ext cx="5083330" cy="2584450"/>
          </a:xfrm>
          <a:prstGeom prst="rect">
            <a:avLst/>
          </a:prstGeom>
        </p:spPr>
        <p:txBody>
          <a:bodyPr anchor="t" rtlCol="false" tIns="0" lIns="0" bIns="0" rIns="0">
            <a:spAutoFit/>
          </a:bodyPr>
          <a:lstStyle/>
          <a:p>
            <a:pPr algn="l">
              <a:lnSpc>
                <a:spcPts val="9440"/>
              </a:lnSpc>
            </a:pPr>
            <a:r>
              <a:rPr lang="en-US" sz="8000" b="true">
                <a:solidFill>
                  <a:srgbClr val="201E18"/>
                </a:solidFill>
                <a:latin typeface="The Seasons Bold"/>
                <a:ea typeface="The Seasons Bold"/>
                <a:cs typeface="The Seasons Bold"/>
                <a:sym typeface="The Seasons Bold"/>
              </a:rPr>
              <a:t>SYSTEM DIAGRAM</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699" y="0"/>
            <a:ext cx="18288000" cy="1513362"/>
            <a:chOff x="0" y="0"/>
            <a:chExt cx="24384000" cy="2017815"/>
          </a:xfrm>
        </p:grpSpPr>
        <p:pic>
          <p:nvPicPr>
            <p:cNvPr name="Picture 3" id="3"/>
            <p:cNvPicPr>
              <a:picLocks noChangeAspect="true"/>
            </p:cNvPicPr>
            <p:nvPr/>
          </p:nvPicPr>
          <p:blipFill>
            <a:blip r:embed="rId2"/>
            <a:srcRect l="0" t="56016" r="0" b="31492"/>
            <a:stretch>
              <a:fillRect/>
            </a:stretch>
          </p:blipFill>
          <p:spPr>
            <a:xfrm flipH="false" flipV="false">
              <a:off x="0" y="0"/>
              <a:ext cx="24384000" cy="2017815"/>
            </a:xfrm>
            <a:prstGeom prst="rect">
              <a:avLst/>
            </a:prstGeom>
          </p:spPr>
        </p:pic>
      </p:grpSp>
      <p:sp>
        <p:nvSpPr>
          <p:cNvPr name="TextBox 4" id="4"/>
          <p:cNvSpPr txBox="true"/>
          <p:nvPr/>
        </p:nvSpPr>
        <p:spPr>
          <a:xfrm rot="0">
            <a:off x="1028700" y="1732111"/>
            <a:ext cx="16230600" cy="1388334"/>
          </a:xfrm>
          <a:prstGeom prst="rect">
            <a:avLst/>
          </a:prstGeom>
        </p:spPr>
        <p:txBody>
          <a:bodyPr anchor="t" rtlCol="false" tIns="0" lIns="0" bIns="0" rIns="0">
            <a:spAutoFit/>
          </a:bodyPr>
          <a:lstStyle/>
          <a:p>
            <a:pPr algn="ctr">
              <a:lnSpc>
                <a:spcPts val="9544"/>
              </a:lnSpc>
            </a:pPr>
            <a:r>
              <a:rPr lang="en-US" b="true" sz="8088">
                <a:solidFill>
                  <a:srgbClr val="201E18"/>
                </a:solidFill>
                <a:latin typeface="The Seasons Bold"/>
                <a:ea typeface="The Seasons Bold"/>
                <a:cs typeface="The Seasons Bold"/>
                <a:sym typeface="The Seasons Bold"/>
              </a:rPr>
              <a:t>PROGRESS OF THE SYSTEM​</a:t>
            </a:r>
          </a:p>
        </p:txBody>
      </p:sp>
      <p:sp>
        <p:nvSpPr>
          <p:cNvPr name="TextBox 5" id="5"/>
          <p:cNvSpPr txBox="true"/>
          <p:nvPr/>
        </p:nvSpPr>
        <p:spPr>
          <a:xfrm rot="0">
            <a:off x="1028700" y="3721127"/>
            <a:ext cx="5936951" cy="679450"/>
          </a:xfrm>
          <a:prstGeom prst="rect">
            <a:avLst/>
          </a:prstGeom>
        </p:spPr>
        <p:txBody>
          <a:bodyPr anchor="t" rtlCol="false" tIns="0" lIns="0" bIns="0" rIns="0">
            <a:spAutoFit/>
          </a:bodyPr>
          <a:lstStyle/>
          <a:p>
            <a:pPr algn="ctr">
              <a:lnSpc>
                <a:spcPts val="5599"/>
              </a:lnSpc>
            </a:pPr>
            <a:r>
              <a:rPr lang="en-US" sz="3999" b="true">
                <a:solidFill>
                  <a:srgbClr val="201E18"/>
                </a:solidFill>
                <a:latin typeface="Open Sans Bold"/>
                <a:ea typeface="Open Sans Bold"/>
                <a:cs typeface="Open Sans Bold"/>
                <a:sym typeface="Open Sans Bold"/>
              </a:rPr>
              <a:t>Current work​</a:t>
            </a:r>
          </a:p>
        </p:txBody>
      </p:sp>
      <p:sp>
        <p:nvSpPr>
          <p:cNvPr name="TextBox 6" id="6"/>
          <p:cNvSpPr txBox="true"/>
          <p:nvPr/>
        </p:nvSpPr>
        <p:spPr>
          <a:xfrm rot="0">
            <a:off x="1433881" y="4610127"/>
            <a:ext cx="3303276" cy="3686175"/>
          </a:xfrm>
          <a:prstGeom prst="rect">
            <a:avLst/>
          </a:prstGeom>
        </p:spPr>
        <p:txBody>
          <a:bodyPr anchor="t" rtlCol="false" tIns="0" lIns="0" bIns="0" rIns="0">
            <a:spAutoFit/>
          </a:bodyPr>
          <a:lstStyle/>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Python</a:t>
            </a:r>
          </a:p>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React</a:t>
            </a:r>
          </a:p>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Firebase</a:t>
            </a:r>
          </a:p>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Node Js</a:t>
            </a:r>
          </a:p>
        </p:txBody>
      </p:sp>
      <p:sp>
        <p:nvSpPr>
          <p:cNvPr name="TextBox 7" id="7"/>
          <p:cNvSpPr txBox="true"/>
          <p:nvPr/>
        </p:nvSpPr>
        <p:spPr>
          <a:xfrm rot="0">
            <a:off x="9949237" y="3721127"/>
            <a:ext cx="4113637" cy="679450"/>
          </a:xfrm>
          <a:prstGeom prst="rect">
            <a:avLst/>
          </a:prstGeom>
        </p:spPr>
        <p:txBody>
          <a:bodyPr anchor="t" rtlCol="false" tIns="0" lIns="0" bIns="0" rIns="0">
            <a:spAutoFit/>
          </a:bodyPr>
          <a:lstStyle/>
          <a:p>
            <a:pPr algn="ctr">
              <a:lnSpc>
                <a:spcPts val="5599"/>
              </a:lnSpc>
            </a:pPr>
            <a:r>
              <a:rPr lang="en-US" sz="3999" b="true">
                <a:solidFill>
                  <a:srgbClr val="201E18"/>
                </a:solidFill>
                <a:latin typeface="Open Sans Bold"/>
                <a:ea typeface="Open Sans Bold"/>
                <a:cs typeface="Open Sans Bold"/>
                <a:sym typeface="Open Sans Bold"/>
              </a:rPr>
              <a:t>Future work​</a:t>
            </a:r>
          </a:p>
        </p:txBody>
      </p:sp>
      <p:sp>
        <p:nvSpPr>
          <p:cNvPr name="TextBox 8" id="8"/>
          <p:cNvSpPr txBox="true"/>
          <p:nvPr/>
        </p:nvSpPr>
        <p:spPr>
          <a:xfrm rot="0">
            <a:off x="11263410" y="4610127"/>
            <a:ext cx="3550886" cy="1781175"/>
          </a:xfrm>
          <a:prstGeom prst="rect">
            <a:avLst/>
          </a:prstGeom>
        </p:spPr>
        <p:txBody>
          <a:bodyPr anchor="t" rtlCol="false" tIns="0" lIns="0" bIns="0" rIns="0">
            <a:spAutoFit/>
          </a:bodyPr>
          <a:lstStyle/>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GitHub</a:t>
            </a:r>
          </a:p>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MS Planner</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sp>
        <p:nvSpPr>
          <p:cNvPr name="Freeform 2" id="2"/>
          <p:cNvSpPr/>
          <p:nvPr/>
        </p:nvSpPr>
        <p:spPr>
          <a:xfrm flipH="false" flipV="false" rot="0">
            <a:off x="3073686" y="1845563"/>
            <a:ext cx="4267915" cy="3499691"/>
          </a:xfrm>
          <a:custGeom>
            <a:avLst/>
            <a:gdLst/>
            <a:ahLst/>
            <a:cxnLst/>
            <a:rect r="r" b="b" t="t" l="l"/>
            <a:pathLst>
              <a:path h="3499691" w="4267915">
                <a:moveTo>
                  <a:pt x="0" y="0"/>
                </a:moveTo>
                <a:lnTo>
                  <a:pt x="4267916" y="0"/>
                </a:lnTo>
                <a:lnTo>
                  <a:pt x="4267916" y="3499691"/>
                </a:lnTo>
                <a:lnTo>
                  <a:pt x="0" y="3499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48989" y="1845563"/>
            <a:ext cx="4267915" cy="3499691"/>
          </a:xfrm>
          <a:custGeom>
            <a:avLst/>
            <a:gdLst/>
            <a:ahLst/>
            <a:cxnLst/>
            <a:rect r="r" b="b" t="t" l="l"/>
            <a:pathLst>
              <a:path h="3499691" w="4267915">
                <a:moveTo>
                  <a:pt x="0" y="0"/>
                </a:moveTo>
                <a:lnTo>
                  <a:pt x="4267915" y="0"/>
                </a:lnTo>
                <a:lnTo>
                  <a:pt x="4267915" y="3499691"/>
                </a:lnTo>
                <a:lnTo>
                  <a:pt x="0" y="3499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073686" y="5758609"/>
            <a:ext cx="4267915" cy="3499691"/>
          </a:xfrm>
          <a:custGeom>
            <a:avLst/>
            <a:gdLst/>
            <a:ahLst/>
            <a:cxnLst/>
            <a:rect r="r" b="b" t="t" l="l"/>
            <a:pathLst>
              <a:path h="3499691" w="4267915">
                <a:moveTo>
                  <a:pt x="0" y="0"/>
                </a:moveTo>
                <a:lnTo>
                  <a:pt x="4267916" y="0"/>
                </a:lnTo>
                <a:lnTo>
                  <a:pt x="4267916" y="3499691"/>
                </a:lnTo>
                <a:lnTo>
                  <a:pt x="0" y="3499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9325675" y="5825284"/>
            <a:ext cx="6091228" cy="3499691"/>
            <a:chOff x="0" y="0"/>
            <a:chExt cx="8121638" cy="4666254"/>
          </a:xfrm>
        </p:grpSpPr>
        <p:sp>
          <p:nvSpPr>
            <p:cNvPr name="Freeform 6" id="6"/>
            <p:cNvSpPr/>
            <p:nvPr/>
          </p:nvSpPr>
          <p:spPr>
            <a:xfrm flipH="false" flipV="false" rot="0">
              <a:off x="0" y="0"/>
              <a:ext cx="5690554" cy="4666254"/>
            </a:xfrm>
            <a:custGeom>
              <a:avLst/>
              <a:gdLst/>
              <a:ahLst/>
              <a:cxnLst/>
              <a:rect r="r" b="b" t="t" l="l"/>
              <a:pathLst>
                <a:path h="4666254" w="5690554">
                  <a:moveTo>
                    <a:pt x="0" y="0"/>
                  </a:moveTo>
                  <a:lnTo>
                    <a:pt x="5690554" y="0"/>
                  </a:lnTo>
                  <a:lnTo>
                    <a:pt x="5690554" y="4666254"/>
                  </a:lnTo>
                  <a:lnTo>
                    <a:pt x="0" y="46662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938264" y="0"/>
              <a:ext cx="3183374" cy="4666254"/>
            </a:xfrm>
            <a:custGeom>
              <a:avLst/>
              <a:gdLst/>
              <a:ahLst/>
              <a:cxnLst/>
              <a:rect r="r" b="b" t="t" l="l"/>
              <a:pathLst>
                <a:path h="4666254" w="3183374">
                  <a:moveTo>
                    <a:pt x="0" y="0"/>
                  </a:moveTo>
                  <a:lnTo>
                    <a:pt x="3183374" y="0"/>
                  </a:lnTo>
                  <a:lnTo>
                    <a:pt x="3183374" y="4666254"/>
                  </a:lnTo>
                  <a:lnTo>
                    <a:pt x="0" y="4666254"/>
                  </a:lnTo>
                  <a:lnTo>
                    <a:pt x="0" y="0"/>
                  </a:lnTo>
                  <a:close/>
                </a:path>
              </a:pathLst>
            </a:custGeom>
            <a:blipFill>
              <a:blip r:embed="rId2">
                <a:extLst>
                  <a:ext uri="{96DAC541-7B7A-43D3-8B79-37D633B846F1}">
                    <asvg:svgBlip xmlns:asvg="http://schemas.microsoft.com/office/drawing/2016/SVG/main" r:embed="rId3"/>
                  </a:ext>
                </a:extLst>
              </a:blip>
              <a:stretch>
                <a:fillRect l="-78758" t="0" r="0" b="0"/>
              </a:stretch>
            </a:blipFill>
          </p:spPr>
        </p:sp>
      </p:grpSp>
      <p:grpSp>
        <p:nvGrpSpPr>
          <p:cNvPr name="Group 8" id="8"/>
          <p:cNvGrpSpPr/>
          <p:nvPr/>
        </p:nvGrpSpPr>
        <p:grpSpPr>
          <a:xfrm rot="0">
            <a:off x="16135623" y="0"/>
            <a:ext cx="2152377" cy="10287000"/>
            <a:chOff x="0" y="0"/>
            <a:chExt cx="2869836" cy="13716000"/>
          </a:xfrm>
        </p:grpSpPr>
        <p:pic>
          <p:nvPicPr>
            <p:cNvPr name="Picture 9" id="9"/>
            <p:cNvPicPr>
              <a:picLocks noChangeAspect="true"/>
            </p:cNvPicPr>
            <p:nvPr/>
          </p:nvPicPr>
          <p:blipFill>
            <a:blip r:embed="rId4"/>
            <a:srcRect l="76024" t="0" r="12023" b="0"/>
            <a:stretch>
              <a:fillRect/>
            </a:stretch>
          </p:blipFill>
          <p:spPr>
            <a:xfrm flipH="false" flipV="false">
              <a:off x="0" y="0"/>
              <a:ext cx="2869836" cy="13716000"/>
            </a:xfrm>
            <a:prstGeom prst="rect">
              <a:avLst/>
            </a:prstGeom>
          </p:spPr>
        </p:pic>
      </p:grpSp>
      <p:grpSp>
        <p:nvGrpSpPr>
          <p:cNvPr name="Group 10" id="10"/>
          <p:cNvGrpSpPr/>
          <p:nvPr/>
        </p:nvGrpSpPr>
        <p:grpSpPr>
          <a:xfrm rot="0">
            <a:off x="0" y="0"/>
            <a:ext cx="2152377" cy="10287000"/>
            <a:chOff x="0" y="0"/>
            <a:chExt cx="2869836" cy="13716000"/>
          </a:xfrm>
        </p:grpSpPr>
        <p:pic>
          <p:nvPicPr>
            <p:cNvPr name="Picture 11" id="11"/>
            <p:cNvPicPr>
              <a:picLocks noChangeAspect="true"/>
            </p:cNvPicPr>
            <p:nvPr/>
          </p:nvPicPr>
          <p:blipFill>
            <a:blip r:embed="rId4"/>
            <a:srcRect l="54398" t="0" r="33648" b="0"/>
            <a:stretch>
              <a:fillRect/>
            </a:stretch>
          </p:blipFill>
          <p:spPr>
            <a:xfrm flipH="false" flipV="false">
              <a:off x="0" y="0"/>
              <a:ext cx="2869836" cy="13716000"/>
            </a:xfrm>
            <a:prstGeom prst="rect">
              <a:avLst/>
            </a:prstGeom>
          </p:spPr>
        </p:pic>
      </p:grpSp>
      <p:sp>
        <p:nvSpPr>
          <p:cNvPr name="TextBox 12" id="12"/>
          <p:cNvSpPr txBox="true"/>
          <p:nvPr/>
        </p:nvSpPr>
        <p:spPr>
          <a:xfrm rot="0">
            <a:off x="3073686" y="2670515"/>
            <a:ext cx="4267915" cy="2316480"/>
          </a:xfrm>
          <a:prstGeom prst="rect">
            <a:avLst/>
          </a:prstGeom>
        </p:spPr>
        <p:txBody>
          <a:bodyPr anchor="t" rtlCol="false" tIns="0" lIns="0" bIns="0" rIns="0">
            <a:spAutoFit/>
          </a:bodyPr>
          <a:lstStyle/>
          <a:p>
            <a:pPr algn="l" marL="647700" indent="-323850" lvl="1">
              <a:lnSpc>
                <a:spcPts val="4860"/>
              </a:lnSpc>
              <a:buFont typeface="Arial"/>
              <a:buChar char="•"/>
            </a:pPr>
            <a:r>
              <a:rPr lang="en-US" sz="3000">
                <a:solidFill>
                  <a:srgbClr val="201E18"/>
                </a:solidFill>
                <a:latin typeface="Open Sans"/>
                <a:ea typeface="Open Sans"/>
                <a:cs typeface="Open Sans"/>
                <a:sym typeface="Open Sans"/>
              </a:rPr>
              <a:t>Find Audience</a:t>
            </a:r>
          </a:p>
          <a:p>
            <a:pPr algn="l" marL="647700" indent="-323850" lvl="1">
              <a:lnSpc>
                <a:spcPts val="4560"/>
              </a:lnSpc>
              <a:buFont typeface="Arial"/>
              <a:buChar char="•"/>
            </a:pPr>
            <a:r>
              <a:rPr lang="en-US" sz="3000">
                <a:solidFill>
                  <a:srgbClr val="201E18"/>
                </a:solidFill>
                <a:latin typeface="Open Sans"/>
                <a:ea typeface="Open Sans"/>
                <a:cs typeface="Open Sans"/>
                <a:sym typeface="Open Sans"/>
              </a:rPr>
              <a:t>Create good advertisement </a:t>
            </a:r>
          </a:p>
          <a:p>
            <a:pPr algn="l" marL="647700" indent="-323850" lvl="1">
              <a:lnSpc>
                <a:spcPts val="4860"/>
              </a:lnSpc>
              <a:buFont typeface="Arial"/>
              <a:buChar char="•"/>
            </a:pPr>
            <a:r>
              <a:rPr lang="en-US" sz="3000">
                <a:solidFill>
                  <a:srgbClr val="201E18"/>
                </a:solidFill>
                <a:latin typeface="Open Sans"/>
                <a:ea typeface="Open Sans"/>
                <a:cs typeface="Open Sans"/>
                <a:sym typeface="Open Sans"/>
              </a:rPr>
              <a:t>Seminars </a:t>
            </a:r>
          </a:p>
        </p:txBody>
      </p:sp>
      <p:sp>
        <p:nvSpPr>
          <p:cNvPr name="TextBox 13" id="13"/>
          <p:cNvSpPr txBox="true"/>
          <p:nvPr/>
        </p:nvSpPr>
        <p:spPr>
          <a:xfrm rot="0">
            <a:off x="3598801" y="1948014"/>
            <a:ext cx="3217686" cy="356235"/>
          </a:xfrm>
          <a:prstGeom prst="rect">
            <a:avLst/>
          </a:prstGeom>
        </p:spPr>
        <p:txBody>
          <a:bodyPr anchor="t" rtlCol="false" tIns="0" lIns="0" bIns="0" rIns="0">
            <a:spAutoFit/>
          </a:bodyPr>
          <a:lstStyle/>
          <a:p>
            <a:pPr algn="ctr">
              <a:lnSpc>
                <a:spcPts val="2940"/>
              </a:lnSpc>
            </a:pPr>
            <a:r>
              <a:rPr lang="en-US" sz="2100" b="true">
                <a:solidFill>
                  <a:srgbClr val="201E18"/>
                </a:solidFill>
                <a:latin typeface="Open Sans Bold"/>
                <a:ea typeface="Open Sans Bold"/>
                <a:cs typeface="Open Sans Bold"/>
                <a:sym typeface="Open Sans Bold"/>
              </a:rPr>
              <a:t>How to Sell</a:t>
            </a:r>
          </a:p>
        </p:txBody>
      </p:sp>
      <p:sp>
        <p:nvSpPr>
          <p:cNvPr name="TextBox 14" id="14"/>
          <p:cNvSpPr txBox="true"/>
          <p:nvPr/>
        </p:nvSpPr>
        <p:spPr>
          <a:xfrm rot="0">
            <a:off x="11148989" y="2584790"/>
            <a:ext cx="4267915" cy="2097407"/>
          </a:xfrm>
          <a:prstGeom prst="rect">
            <a:avLst/>
          </a:prstGeom>
        </p:spPr>
        <p:txBody>
          <a:bodyPr anchor="t" rtlCol="false" tIns="0" lIns="0" bIns="0" rIns="0">
            <a:spAutoFit/>
          </a:bodyPr>
          <a:lstStyle/>
          <a:p>
            <a:pPr algn="l" marL="647695" indent="-323848" lvl="1">
              <a:lnSpc>
                <a:spcPts val="5759"/>
              </a:lnSpc>
              <a:buFont typeface="Arial"/>
              <a:buChar char="•"/>
            </a:pPr>
            <a:r>
              <a:rPr lang="en-US" sz="2999">
                <a:solidFill>
                  <a:srgbClr val="201E18"/>
                </a:solidFill>
                <a:latin typeface="Open Sans"/>
                <a:ea typeface="Open Sans"/>
                <a:cs typeface="Open Sans"/>
                <a:sym typeface="Open Sans"/>
              </a:rPr>
              <a:t> Homeowners​</a:t>
            </a:r>
          </a:p>
          <a:p>
            <a:pPr algn="l" marL="647695" indent="-323848" lvl="1">
              <a:lnSpc>
                <a:spcPts val="5759"/>
              </a:lnSpc>
              <a:buFont typeface="Arial"/>
              <a:buChar char="•"/>
            </a:pPr>
            <a:r>
              <a:rPr lang="en-US" sz="2999">
                <a:solidFill>
                  <a:srgbClr val="201E18"/>
                </a:solidFill>
                <a:latin typeface="Open Sans"/>
                <a:ea typeface="Open Sans"/>
                <a:cs typeface="Open Sans"/>
                <a:sym typeface="Open Sans"/>
              </a:rPr>
              <a:t> Property Managers​</a:t>
            </a:r>
          </a:p>
          <a:p>
            <a:pPr algn="l" marL="647695" indent="-323848" lvl="1">
              <a:lnSpc>
                <a:spcPts val="5759"/>
              </a:lnSpc>
              <a:buFont typeface="Arial"/>
              <a:buChar char="•"/>
            </a:pPr>
            <a:r>
              <a:rPr lang="en-US" sz="2999">
                <a:solidFill>
                  <a:srgbClr val="201E18"/>
                </a:solidFill>
                <a:latin typeface="Open Sans"/>
                <a:ea typeface="Open Sans"/>
                <a:cs typeface="Open Sans"/>
                <a:sym typeface="Open Sans"/>
              </a:rPr>
              <a:t> Utility Companies​</a:t>
            </a:r>
          </a:p>
        </p:txBody>
      </p:sp>
      <p:sp>
        <p:nvSpPr>
          <p:cNvPr name="TextBox 15" id="15"/>
          <p:cNvSpPr txBox="true"/>
          <p:nvPr/>
        </p:nvSpPr>
        <p:spPr>
          <a:xfrm rot="0">
            <a:off x="11674103" y="1948014"/>
            <a:ext cx="3217686" cy="356235"/>
          </a:xfrm>
          <a:prstGeom prst="rect">
            <a:avLst/>
          </a:prstGeom>
        </p:spPr>
        <p:txBody>
          <a:bodyPr anchor="t" rtlCol="false" tIns="0" lIns="0" bIns="0" rIns="0">
            <a:spAutoFit/>
          </a:bodyPr>
          <a:lstStyle/>
          <a:p>
            <a:pPr algn="ctr">
              <a:lnSpc>
                <a:spcPts val="2940"/>
              </a:lnSpc>
            </a:pPr>
            <a:r>
              <a:rPr lang="en-US" sz="2100" b="true">
                <a:solidFill>
                  <a:srgbClr val="201E18"/>
                </a:solidFill>
                <a:latin typeface="Open Sans Bold"/>
                <a:ea typeface="Open Sans Bold"/>
                <a:cs typeface="Open Sans Bold"/>
                <a:sym typeface="Open Sans Bold"/>
              </a:rPr>
              <a:t>Target Audience </a:t>
            </a:r>
          </a:p>
        </p:txBody>
      </p:sp>
      <p:sp>
        <p:nvSpPr>
          <p:cNvPr name="TextBox 16" id="16"/>
          <p:cNvSpPr txBox="true"/>
          <p:nvPr/>
        </p:nvSpPr>
        <p:spPr>
          <a:xfrm rot="0">
            <a:off x="3598801" y="5861060"/>
            <a:ext cx="3217686" cy="356235"/>
          </a:xfrm>
          <a:prstGeom prst="rect">
            <a:avLst/>
          </a:prstGeom>
        </p:spPr>
        <p:txBody>
          <a:bodyPr anchor="t" rtlCol="false" tIns="0" lIns="0" bIns="0" rIns="0">
            <a:spAutoFit/>
          </a:bodyPr>
          <a:lstStyle/>
          <a:p>
            <a:pPr algn="ctr">
              <a:lnSpc>
                <a:spcPts val="2940"/>
              </a:lnSpc>
            </a:pPr>
            <a:r>
              <a:rPr lang="en-US" sz="2100" b="true">
                <a:solidFill>
                  <a:srgbClr val="201E18"/>
                </a:solidFill>
                <a:latin typeface="Open Sans Bold"/>
                <a:ea typeface="Open Sans Bold"/>
                <a:cs typeface="Open Sans Bold"/>
                <a:sym typeface="Open Sans Bold"/>
              </a:rPr>
              <a:t>Version </a:t>
            </a:r>
          </a:p>
        </p:txBody>
      </p:sp>
      <p:sp>
        <p:nvSpPr>
          <p:cNvPr name="TextBox 17" id="17"/>
          <p:cNvSpPr txBox="true"/>
          <p:nvPr/>
        </p:nvSpPr>
        <p:spPr>
          <a:xfrm rot="0">
            <a:off x="9850790" y="5927735"/>
            <a:ext cx="3217686" cy="356235"/>
          </a:xfrm>
          <a:prstGeom prst="rect">
            <a:avLst/>
          </a:prstGeom>
        </p:spPr>
        <p:txBody>
          <a:bodyPr anchor="t" rtlCol="false" tIns="0" lIns="0" bIns="0" rIns="0">
            <a:spAutoFit/>
          </a:bodyPr>
          <a:lstStyle/>
          <a:p>
            <a:pPr algn="ctr">
              <a:lnSpc>
                <a:spcPts val="2940"/>
              </a:lnSpc>
            </a:pPr>
            <a:r>
              <a:rPr lang="en-US" sz="2100" b="true">
                <a:solidFill>
                  <a:srgbClr val="201E18"/>
                </a:solidFill>
                <a:latin typeface="Open Sans Bold"/>
                <a:ea typeface="Open Sans Bold"/>
                <a:cs typeface="Open Sans Bold"/>
                <a:sym typeface="Open Sans Bold"/>
              </a:rPr>
              <a:t>Marketplace</a:t>
            </a:r>
          </a:p>
        </p:txBody>
      </p:sp>
      <p:sp>
        <p:nvSpPr>
          <p:cNvPr name="TextBox 18" id="18"/>
          <p:cNvSpPr txBox="true"/>
          <p:nvPr/>
        </p:nvSpPr>
        <p:spPr>
          <a:xfrm rot="0">
            <a:off x="2152377" y="282146"/>
            <a:ext cx="13983246" cy="1388334"/>
          </a:xfrm>
          <a:prstGeom prst="rect">
            <a:avLst/>
          </a:prstGeom>
        </p:spPr>
        <p:txBody>
          <a:bodyPr anchor="t" rtlCol="false" tIns="0" lIns="0" bIns="0" rIns="0">
            <a:spAutoFit/>
          </a:bodyPr>
          <a:lstStyle/>
          <a:p>
            <a:pPr algn="ctr">
              <a:lnSpc>
                <a:spcPts val="9544"/>
              </a:lnSpc>
            </a:pPr>
            <a:r>
              <a:rPr lang="en-US" b="true" sz="8088">
                <a:solidFill>
                  <a:srgbClr val="201E18"/>
                </a:solidFill>
                <a:latin typeface="The Seasons Bold"/>
                <a:ea typeface="The Seasons Bold"/>
                <a:cs typeface="The Seasons Bold"/>
                <a:sym typeface="The Seasons Bold"/>
              </a:rPr>
              <a:t>COMMERCIALIZATION </a:t>
            </a:r>
          </a:p>
        </p:txBody>
      </p:sp>
      <p:sp>
        <p:nvSpPr>
          <p:cNvPr name="TextBox 19" id="19"/>
          <p:cNvSpPr txBox="true"/>
          <p:nvPr/>
        </p:nvSpPr>
        <p:spPr>
          <a:xfrm rot="0">
            <a:off x="3073686" y="6493520"/>
            <a:ext cx="4267915" cy="2097407"/>
          </a:xfrm>
          <a:prstGeom prst="rect">
            <a:avLst/>
          </a:prstGeom>
        </p:spPr>
        <p:txBody>
          <a:bodyPr anchor="t" rtlCol="false" tIns="0" lIns="0" bIns="0" rIns="0">
            <a:spAutoFit/>
          </a:bodyPr>
          <a:lstStyle/>
          <a:p>
            <a:pPr algn="l" marL="647695" indent="-323848" lvl="1">
              <a:lnSpc>
                <a:spcPts val="5759"/>
              </a:lnSpc>
              <a:buFont typeface="Arial"/>
              <a:buChar char="•"/>
            </a:pPr>
            <a:r>
              <a:rPr lang="en-US" sz="2999">
                <a:solidFill>
                  <a:srgbClr val="201E18"/>
                </a:solidFill>
                <a:latin typeface="Open Sans"/>
                <a:ea typeface="Open Sans"/>
                <a:cs typeface="Open Sans"/>
                <a:sym typeface="Open Sans"/>
              </a:rPr>
              <a:t>Basic​</a:t>
            </a:r>
          </a:p>
          <a:p>
            <a:pPr algn="l" marL="647695" indent="-323848" lvl="1">
              <a:lnSpc>
                <a:spcPts val="5759"/>
              </a:lnSpc>
              <a:buFont typeface="Arial"/>
              <a:buChar char="•"/>
            </a:pPr>
            <a:r>
              <a:rPr lang="en-US" sz="2999">
                <a:solidFill>
                  <a:srgbClr val="201E18"/>
                </a:solidFill>
                <a:latin typeface="Open Sans"/>
                <a:ea typeface="Open Sans"/>
                <a:cs typeface="Open Sans"/>
                <a:sym typeface="Open Sans"/>
              </a:rPr>
              <a:t>Industrial​</a:t>
            </a:r>
          </a:p>
          <a:p>
            <a:pPr algn="l" marL="647695" indent="-323848" lvl="1">
              <a:lnSpc>
                <a:spcPts val="5759"/>
              </a:lnSpc>
              <a:buFont typeface="Arial"/>
              <a:buChar char="•"/>
            </a:pPr>
            <a:r>
              <a:rPr lang="en-US" sz="2999">
                <a:solidFill>
                  <a:srgbClr val="201E18"/>
                </a:solidFill>
                <a:latin typeface="Open Sans"/>
                <a:ea typeface="Open Sans"/>
                <a:cs typeface="Open Sans"/>
                <a:sym typeface="Open Sans"/>
              </a:rPr>
              <a:t>Premium</a:t>
            </a:r>
          </a:p>
        </p:txBody>
      </p:sp>
      <p:sp>
        <p:nvSpPr>
          <p:cNvPr name="TextBox 20" id="20"/>
          <p:cNvSpPr txBox="true"/>
          <p:nvPr/>
        </p:nvSpPr>
        <p:spPr>
          <a:xfrm rot="0">
            <a:off x="9325675" y="6560195"/>
            <a:ext cx="6091228" cy="2097407"/>
          </a:xfrm>
          <a:prstGeom prst="rect">
            <a:avLst/>
          </a:prstGeom>
        </p:spPr>
        <p:txBody>
          <a:bodyPr anchor="t" rtlCol="false" tIns="0" lIns="0" bIns="0" rIns="0">
            <a:spAutoFit/>
          </a:bodyPr>
          <a:lstStyle/>
          <a:p>
            <a:pPr algn="l" marL="647695" indent="-323848" lvl="1">
              <a:lnSpc>
                <a:spcPts val="5759"/>
              </a:lnSpc>
              <a:buFont typeface="Arial"/>
              <a:buChar char="•"/>
            </a:pPr>
            <a:r>
              <a:rPr lang="en-US" sz="2999">
                <a:solidFill>
                  <a:srgbClr val="201E18"/>
                </a:solidFill>
                <a:latin typeface="Open Sans"/>
                <a:ea typeface="Open Sans"/>
                <a:cs typeface="Open Sans"/>
                <a:sym typeface="Open Sans"/>
              </a:rPr>
              <a:t>Direct Sales​</a:t>
            </a:r>
          </a:p>
          <a:p>
            <a:pPr algn="l" marL="647695" indent="-323848" lvl="1">
              <a:lnSpc>
                <a:spcPts val="5759"/>
              </a:lnSpc>
              <a:buFont typeface="Arial"/>
              <a:buChar char="•"/>
            </a:pPr>
            <a:r>
              <a:rPr lang="en-US" sz="2999">
                <a:solidFill>
                  <a:srgbClr val="201E18"/>
                </a:solidFill>
                <a:latin typeface="Open Sans"/>
                <a:ea typeface="Open Sans"/>
                <a:cs typeface="Open Sans"/>
                <a:sym typeface="Open Sans"/>
              </a:rPr>
              <a:t>E-commerce platforms​</a:t>
            </a:r>
          </a:p>
          <a:p>
            <a:pPr algn="l" marL="647695" indent="-323848" lvl="1">
              <a:lnSpc>
                <a:spcPts val="5759"/>
              </a:lnSpc>
              <a:buFont typeface="Arial"/>
              <a:buChar char="•"/>
            </a:pPr>
            <a:r>
              <a:rPr lang="en-US" sz="2999">
                <a:solidFill>
                  <a:srgbClr val="201E18"/>
                </a:solidFill>
                <a:latin typeface="Open Sans"/>
                <a:ea typeface="Open Sans"/>
                <a:cs typeface="Open Sans"/>
                <a:sym typeface="Open Sans"/>
              </a:rPr>
              <a:t>Utility Company Partnerships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sp>
        <p:nvSpPr>
          <p:cNvPr name="Freeform 2" id="2"/>
          <p:cNvSpPr/>
          <p:nvPr/>
        </p:nvSpPr>
        <p:spPr>
          <a:xfrm flipH="false" flipV="false" rot="0">
            <a:off x="4694409" y="1437131"/>
            <a:ext cx="4267915" cy="3499691"/>
          </a:xfrm>
          <a:custGeom>
            <a:avLst/>
            <a:gdLst/>
            <a:ahLst/>
            <a:cxnLst/>
            <a:rect r="r" b="b" t="t" l="l"/>
            <a:pathLst>
              <a:path h="3499691" w="4267915">
                <a:moveTo>
                  <a:pt x="0" y="0"/>
                </a:moveTo>
                <a:lnTo>
                  <a:pt x="4267916" y="0"/>
                </a:lnTo>
                <a:lnTo>
                  <a:pt x="4267916" y="3499691"/>
                </a:lnTo>
                <a:lnTo>
                  <a:pt x="0" y="3499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219524" y="2481158"/>
            <a:ext cx="3217686" cy="1470660"/>
          </a:xfrm>
          <a:prstGeom prst="rect">
            <a:avLst/>
          </a:prstGeom>
        </p:spPr>
        <p:txBody>
          <a:bodyPr anchor="t" rtlCol="false" tIns="0" lIns="0" bIns="0" rIns="0">
            <a:spAutoFit/>
          </a:bodyPr>
          <a:lstStyle/>
          <a:p>
            <a:pPr algn="just">
              <a:lnSpc>
                <a:spcPts val="2940"/>
              </a:lnSpc>
            </a:pPr>
            <a:r>
              <a:rPr lang="en-US" sz="2100">
                <a:solidFill>
                  <a:srgbClr val="201E18"/>
                </a:solidFill>
                <a:latin typeface="Open Sans"/>
                <a:ea typeface="Open Sans"/>
                <a:cs typeface="Open Sans"/>
                <a:sym typeface="Open Sans"/>
              </a:rPr>
              <a:t>The creative idea often originates from a spark of inspiration that can come from a variety of sources.</a:t>
            </a:r>
          </a:p>
        </p:txBody>
      </p:sp>
      <p:sp>
        <p:nvSpPr>
          <p:cNvPr name="TextBox 4" id="4"/>
          <p:cNvSpPr txBox="true"/>
          <p:nvPr/>
        </p:nvSpPr>
        <p:spPr>
          <a:xfrm rot="0">
            <a:off x="5219524" y="1539582"/>
            <a:ext cx="3217686" cy="356235"/>
          </a:xfrm>
          <a:prstGeom prst="rect">
            <a:avLst/>
          </a:prstGeom>
        </p:spPr>
        <p:txBody>
          <a:bodyPr anchor="t" rtlCol="false" tIns="0" lIns="0" bIns="0" rIns="0">
            <a:spAutoFit/>
          </a:bodyPr>
          <a:lstStyle/>
          <a:p>
            <a:pPr algn="ctr">
              <a:lnSpc>
                <a:spcPts val="2940"/>
              </a:lnSpc>
            </a:pPr>
            <a:r>
              <a:rPr lang="en-US" sz="2100" b="true">
                <a:solidFill>
                  <a:srgbClr val="201E18"/>
                </a:solidFill>
                <a:latin typeface="Open Sans Bold"/>
                <a:ea typeface="Open Sans Bold"/>
                <a:cs typeface="Open Sans Bold"/>
                <a:sym typeface="Open Sans Bold"/>
              </a:rPr>
              <a:t>Weakness</a:t>
            </a:r>
          </a:p>
        </p:txBody>
      </p:sp>
      <p:sp>
        <p:nvSpPr>
          <p:cNvPr name="Freeform 5" id="5"/>
          <p:cNvSpPr/>
          <p:nvPr/>
        </p:nvSpPr>
        <p:spPr>
          <a:xfrm flipH="false" flipV="false" rot="0">
            <a:off x="9325675" y="1437131"/>
            <a:ext cx="4267915" cy="3499691"/>
          </a:xfrm>
          <a:custGeom>
            <a:avLst/>
            <a:gdLst/>
            <a:ahLst/>
            <a:cxnLst/>
            <a:rect r="r" b="b" t="t" l="l"/>
            <a:pathLst>
              <a:path h="3499691" w="4267915">
                <a:moveTo>
                  <a:pt x="0" y="0"/>
                </a:moveTo>
                <a:lnTo>
                  <a:pt x="4267916" y="0"/>
                </a:lnTo>
                <a:lnTo>
                  <a:pt x="4267916" y="3499691"/>
                </a:lnTo>
                <a:lnTo>
                  <a:pt x="0" y="3499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850790" y="2481158"/>
            <a:ext cx="3217686" cy="1470660"/>
          </a:xfrm>
          <a:prstGeom prst="rect">
            <a:avLst/>
          </a:prstGeom>
        </p:spPr>
        <p:txBody>
          <a:bodyPr anchor="t" rtlCol="false" tIns="0" lIns="0" bIns="0" rIns="0">
            <a:spAutoFit/>
          </a:bodyPr>
          <a:lstStyle/>
          <a:p>
            <a:pPr algn="just">
              <a:lnSpc>
                <a:spcPts val="2940"/>
              </a:lnSpc>
            </a:pPr>
            <a:r>
              <a:rPr lang="en-US" sz="2100">
                <a:solidFill>
                  <a:srgbClr val="201E18"/>
                </a:solidFill>
                <a:latin typeface="Open Sans"/>
                <a:ea typeface="Open Sans"/>
                <a:cs typeface="Open Sans"/>
                <a:sym typeface="Open Sans"/>
              </a:rPr>
              <a:t>The creative idea often originates from a spark of inspiration that can come from a variety of sources.</a:t>
            </a:r>
          </a:p>
        </p:txBody>
      </p:sp>
      <p:sp>
        <p:nvSpPr>
          <p:cNvPr name="TextBox 7" id="7"/>
          <p:cNvSpPr txBox="true"/>
          <p:nvPr/>
        </p:nvSpPr>
        <p:spPr>
          <a:xfrm rot="0">
            <a:off x="9850790" y="1539582"/>
            <a:ext cx="3217686" cy="356235"/>
          </a:xfrm>
          <a:prstGeom prst="rect">
            <a:avLst/>
          </a:prstGeom>
        </p:spPr>
        <p:txBody>
          <a:bodyPr anchor="t" rtlCol="false" tIns="0" lIns="0" bIns="0" rIns="0">
            <a:spAutoFit/>
          </a:bodyPr>
          <a:lstStyle/>
          <a:p>
            <a:pPr algn="ctr">
              <a:lnSpc>
                <a:spcPts val="2940"/>
              </a:lnSpc>
            </a:pPr>
            <a:r>
              <a:rPr lang="en-US" sz="2100" b="true">
                <a:solidFill>
                  <a:srgbClr val="201E18"/>
                </a:solidFill>
                <a:latin typeface="Open Sans Bold"/>
                <a:ea typeface="Open Sans Bold"/>
                <a:cs typeface="Open Sans Bold"/>
                <a:sym typeface="Open Sans Bold"/>
              </a:rPr>
              <a:t>Threats</a:t>
            </a:r>
          </a:p>
        </p:txBody>
      </p:sp>
      <p:sp>
        <p:nvSpPr>
          <p:cNvPr name="Freeform 8" id="8"/>
          <p:cNvSpPr/>
          <p:nvPr/>
        </p:nvSpPr>
        <p:spPr>
          <a:xfrm flipH="false" flipV="false" rot="0">
            <a:off x="4694409" y="5350178"/>
            <a:ext cx="4267915" cy="3499691"/>
          </a:xfrm>
          <a:custGeom>
            <a:avLst/>
            <a:gdLst/>
            <a:ahLst/>
            <a:cxnLst/>
            <a:rect r="r" b="b" t="t" l="l"/>
            <a:pathLst>
              <a:path h="3499691" w="4267915">
                <a:moveTo>
                  <a:pt x="0" y="0"/>
                </a:moveTo>
                <a:lnTo>
                  <a:pt x="4267916" y="0"/>
                </a:lnTo>
                <a:lnTo>
                  <a:pt x="4267916" y="3499691"/>
                </a:lnTo>
                <a:lnTo>
                  <a:pt x="0" y="3499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5219524" y="6394205"/>
            <a:ext cx="3217686" cy="1470660"/>
          </a:xfrm>
          <a:prstGeom prst="rect">
            <a:avLst/>
          </a:prstGeom>
        </p:spPr>
        <p:txBody>
          <a:bodyPr anchor="t" rtlCol="false" tIns="0" lIns="0" bIns="0" rIns="0">
            <a:spAutoFit/>
          </a:bodyPr>
          <a:lstStyle/>
          <a:p>
            <a:pPr algn="just">
              <a:lnSpc>
                <a:spcPts val="2940"/>
              </a:lnSpc>
            </a:pPr>
            <a:r>
              <a:rPr lang="en-US" sz="2100">
                <a:solidFill>
                  <a:srgbClr val="201E18"/>
                </a:solidFill>
                <a:latin typeface="Open Sans"/>
                <a:ea typeface="Open Sans"/>
                <a:cs typeface="Open Sans"/>
                <a:sym typeface="Open Sans"/>
              </a:rPr>
              <a:t>The creative idea often originates from a spark of inspiration that can come from a variety of sources.</a:t>
            </a:r>
          </a:p>
        </p:txBody>
      </p:sp>
      <p:sp>
        <p:nvSpPr>
          <p:cNvPr name="TextBox 10" id="10"/>
          <p:cNvSpPr txBox="true"/>
          <p:nvPr/>
        </p:nvSpPr>
        <p:spPr>
          <a:xfrm rot="0">
            <a:off x="5219524" y="5452629"/>
            <a:ext cx="3217686" cy="356235"/>
          </a:xfrm>
          <a:prstGeom prst="rect">
            <a:avLst/>
          </a:prstGeom>
        </p:spPr>
        <p:txBody>
          <a:bodyPr anchor="t" rtlCol="false" tIns="0" lIns="0" bIns="0" rIns="0">
            <a:spAutoFit/>
          </a:bodyPr>
          <a:lstStyle/>
          <a:p>
            <a:pPr algn="ctr">
              <a:lnSpc>
                <a:spcPts val="2940"/>
              </a:lnSpc>
            </a:pPr>
            <a:r>
              <a:rPr lang="en-US" sz="2100" b="true">
                <a:solidFill>
                  <a:srgbClr val="201E18"/>
                </a:solidFill>
                <a:latin typeface="Open Sans Bold"/>
                <a:ea typeface="Open Sans Bold"/>
                <a:cs typeface="Open Sans Bold"/>
                <a:sym typeface="Open Sans Bold"/>
              </a:rPr>
              <a:t>Strengths</a:t>
            </a:r>
          </a:p>
        </p:txBody>
      </p:sp>
      <p:sp>
        <p:nvSpPr>
          <p:cNvPr name="Freeform 11" id="11"/>
          <p:cNvSpPr/>
          <p:nvPr/>
        </p:nvSpPr>
        <p:spPr>
          <a:xfrm flipH="false" flipV="false" rot="0">
            <a:off x="9325675" y="5350178"/>
            <a:ext cx="4267915" cy="3499691"/>
          </a:xfrm>
          <a:custGeom>
            <a:avLst/>
            <a:gdLst/>
            <a:ahLst/>
            <a:cxnLst/>
            <a:rect r="r" b="b" t="t" l="l"/>
            <a:pathLst>
              <a:path h="3499691" w="4267915">
                <a:moveTo>
                  <a:pt x="0" y="0"/>
                </a:moveTo>
                <a:lnTo>
                  <a:pt x="4267916" y="0"/>
                </a:lnTo>
                <a:lnTo>
                  <a:pt x="4267916" y="3499691"/>
                </a:lnTo>
                <a:lnTo>
                  <a:pt x="0" y="3499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9850790" y="6394205"/>
            <a:ext cx="3217686" cy="1470660"/>
          </a:xfrm>
          <a:prstGeom prst="rect">
            <a:avLst/>
          </a:prstGeom>
        </p:spPr>
        <p:txBody>
          <a:bodyPr anchor="t" rtlCol="false" tIns="0" lIns="0" bIns="0" rIns="0">
            <a:spAutoFit/>
          </a:bodyPr>
          <a:lstStyle/>
          <a:p>
            <a:pPr algn="just">
              <a:lnSpc>
                <a:spcPts val="2940"/>
              </a:lnSpc>
            </a:pPr>
            <a:r>
              <a:rPr lang="en-US" sz="2100">
                <a:solidFill>
                  <a:srgbClr val="201E18"/>
                </a:solidFill>
                <a:latin typeface="Open Sans"/>
                <a:ea typeface="Open Sans"/>
                <a:cs typeface="Open Sans"/>
                <a:sym typeface="Open Sans"/>
              </a:rPr>
              <a:t>The creative idea often originates from a spark of inspiration that can come from a variety of sources.</a:t>
            </a:r>
          </a:p>
        </p:txBody>
      </p:sp>
      <p:sp>
        <p:nvSpPr>
          <p:cNvPr name="TextBox 13" id="13"/>
          <p:cNvSpPr txBox="true"/>
          <p:nvPr/>
        </p:nvSpPr>
        <p:spPr>
          <a:xfrm rot="0">
            <a:off x="9850790" y="5452629"/>
            <a:ext cx="3217686" cy="356235"/>
          </a:xfrm>
          <a:prstGeom prst="rect">
            <a:avLst/>
          </a:prstGeom>
        </p:spPr>
        <p:txBody>
          <a:bodyPr anchor="t" rtlCol="false" tIns="0" lIns="0" bIns="0" rIns="0">
            <a:spAutoFit/>
          </a:bodyPr>
          <a:lstStyle/>
          <a:p>
            <a:pPr algn="ctr">
              <a:lnSpc>
                <a:spcPts val="2940"/>
              </a:lnSpc>
            </a:pPr>
            <a:r>
              <a:rPr lang="en-US" sz="2100" b="true">
                <a:solidFill>
                  <a:srgbClr val="201E18"/>
                </a:solidFill>
                <a:latin typeface="Open Sans Bold"/>
                <a:ea typeface="Open Sans Bold"/>
                <a:cs typeface="Open Sans Bold"/>
                <a:sym typeface="Open Sans Bold"/>
              </a:rPr>
              <a:t>Opportunities</a:t>
            </a:r>
          </a:p>
        </p:txBody>
      </p:sp>
      <p:grpSp>
        <p:nvGrpSpPr>
          <p:cNvPr name="Group 14" id="14"/>
          <p:cNvGrpSpPr/>
          <p:nvPr/>
        </p:nvGrpSpPr>
        <p:grpSpPr>
          <a:xfrm rot="0">
            <a:off x="16135623" y="0"/>
            <a:ext cx="2152377" cy="10287000"/>
            <a:chOff x="0" y="0"/>
            <a:chExt cx="2869836" cy="13716000"/>
          </a:xfrm>
        </p:grpSpPr>
        <p:pic>
          <p:nvPicPr>
            <p:cNvPr name="Picture 15" id="15"/>
            <p:cNvPicPr>
              <a:picLocks noChangeAspect="true"/>
            </p:cNvPicPr>
            <p:nvPr/>
          </p:nvPicPr>
          <p:blipFill>
            <a:blip r:embed="rId4"/>
            <a:srcRect l="34297" t="0" r="34297" b="0"/>
            <a:stretch>
              <a:fillRect/>
            </a:stretch>
          </p:blipFill>
          <p:spPr>
            <a:xfrm flipH="false" flipV="false">
              <a:off x="0" y="0"/>
              <a:ext cx="2869836" cy="13716000"/>
            </a:xfrm>
            <a:prstGeom prst="rect">
              <a:avLst/>
            </a:prstGeom>
          </p:spPr>
        </p:pic>
      </p:grpSp>
      <p:grpSp>
        <p:nvGrpSpPr>
          <p:cNvPr name="Group 16" id="16"/>
          <p:cNvGrpSpPr/>
          <p:nvPr/>
        </p:nvGrpSpPr>
        <p:grpSpPr>
          <a:xfrm rot="0">
            <a:off x="0" y="0"/>
            <a:ext cx="2152377" cy="10287000"/>
            <a:chOff x="0" y="0"/>
            <a:chExt cx="2869836" cy="13716000"/>
          </a:xfrm>
        </p:grpSpPr>
        <p:pic>
          <p:nvPicPr>
            <p:cNvPr name="Picture 17" id="17"/>
            <p:cNvPicPr>
              <a:picLocks noChangeAspect="true"/>
            </p:cNvPicPr>
            <p:nvPr/>
          </p:nvPicPr>
          <p:blipFill>
            <a:blip r:embed="rId5"/>
            <a:srcRect l="34297" t="0" r="34297" b="0"/>
            <a:stretch>
              <a:fillRect/>
            </a:stretch>
          </p:blipFill>
          <p:spPr>
            <a:xfrm flipH="false" flipV="false">
              <a:off x="0" y="0"/>
              <a:ext cx="2869836" cy="13716000"/>
            </a:xfrm>
            <a:prstGeom prst="rect">
              <a:avLst/>
            </a:prstGeom>
          </p:spPr>
        </p:pic>
      </p:grpSp>
      <p:sp>
        <p:nvSpPr>
          <p:cNvPr name="TextBox 18" id="18"/>
          <p:cNvSpPr txBox="true"/>
          <p:nvPr/>
        </p:nvSpPr>
        <p:spPr>
          <a:xfrm rot="0">
            <a:off x="1123677" y="189348"/>
            <a:ext cx="16135623" cy="1388334"/>
          </a:xfrm>
          <a:prstGeom prst="rect">
            <a:avLst/>
          </a:prstGeom>
        </p:spPr>
        <p:txBody>
          <a:bodyPr anchor="t" rtlCol="false" tIns="0" lIns="0" bIns="0" rIns="0">
            <a:spAutoFit/>
          </a:bodyPr>
          <a:lstStyle/>
          <a:p>
            <a:pPr algn="l">
              <a:lnSpc>
                <a:spcPts val="9544"/>
              </a:lnSpc>
            </a:pPr>
            <a:r>
              <a:rPr lang="en-US" sz="8088" b="true">
                <a:solidFill>
                  <a:srgbClr val="201E18"/>
                </a:solidFill>
                <a:latin typeface="The Seasons Bold"/>
                <a:ea typeface="The Seasons Bold"/>
                <a:cs typeface="The Seasons Bold"/>
                <a:sym typeface="The Seasons Bold"/>
              </a:rPr>
              <a:t>WORK BREAKDOWN STRUCTURE​</a:t>
            </a:r>
          </a:p>
        </p:txBody>
      </p:sp>
    </p:spTree>
  </p:cSld>
  <p:clrMapOvr>
    <a:masterClrMapping/>
  </p:clrMapOvr>
</p:sld>
</file>

<file path=ppt/slides/slide44.xml><?xml version="1.0" encoding="utf-8"?>
<p:sld xmlns:p="http://schemas.openxmlformats.org/presentationml/2006/main" xmlns:a="http://schemas.openxmlformats.org/drawingml/2006/main">
  <p:cSld>
    <p:bg>
      <p:bgPr>
        <a:solidFill>
          <a:srgbClr val="F4EEE7"/>
        </a:solidFill>
      </p:bgPr>
    </p:bg>
    <p:spTree>
      <p:nvGrpSpPr>
        <p:cNvPr id="1" name=""/>
        <p:cNvGrpSpPr/>
        <p:nvPr/>
      </p:nvGrpSpPr>
      <p:grpSpPr>
        <a:xfrm>
          <a:off x="0" y="0"/>
          <a:ext cx="0" cy="0"/>
          <a:chOff x="0" y="0"/>
          <a:chExt cx="0" cy="0"/>
        </a:xfrm>
      </p:grpSpPr>
      <p:sp>
        <p:nvSpPr>
          <p:cNvPr name="TextBox 2" id="2"/>
          <p:cNvSpPr txBox="true"/>
          <p:nvPr/>
        </p:nvSpPr>
        <p:spPr>
          <a:xfrm rot="0">
            <a:off x="85725" y="3249101"/>
            <a:ext cx="5083330" cy="2584450"/>
          </a:xfrm>
          <a:prstGeom prst="rect">
            <a:avLst/>
          </a:prstGeom>
        </p:spPr>
        <p:txBody>
          <a:bodyPr anchor="t" rtlCol="false" tIns="0" lIns="0" bIns="0" rIns="0">
            <a:spAutoFit/>
          </a:bodyPr>
          <a:lstStyle/>
          <a:p>
            <a:pPr algn="l">
              <a:lnSpc>
                <a:spcPts val="9440"/>
              </a:lnSpc>
            </a:pPr>
            <a:r>
              <a:rPr lang="en-US" sz="8000" b="true">
                <a:solidFill>
                  <a:srgbClr val="201E18"/>
                </a:solidFill>
                <a:latin typeface="The Seasons Bold"/>
                <a:ea typeface="The Seasons Bold"/>
                <a:cs typeface="The Seasons Bold"/>
                <a:sym typeface="The Seasons Bold"/>
              </a:rPr>
              <a:t>GANTT CHART</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0" r="0" b="0"/>
            <a:stretch>
              <a:fillRect/>
            </a:stretch>
          </p:blipFill>
          <p:spPr>
            <a:xfrm flipH="false" flipV="false">
              <a:off x="0" y="0"/>
              <a:ext cx="24384000" cy="13716000"/>
            </a:xfrm>
            <a:prstGeom prst="rect">
              <a:avLst/>
            </a:prstGeom>
          </p:spPr>
        </p:pic>
      </p:grpSp>
      <p:grpSp>
        <p:nvGrpSpPr>
          <p:cNvPr name="Group 4" id="4"/>
          <p:cNvGrpSpPr/>
          <p:nvPr/>
        </p:nvGrpSpPr>
        <p:grpSpPr>
          <a:xfrm rot="0">
            <a:off x="2300365" y="2524202"/>
            <a:ext cx="13687270" cy="5238597"/>
            <a:chOff x="0" y="0"/>
            <a:chExt cx="3604878" cy="1379713"/>
          </a:xfrm>
        </p:grpSpPr>
        <p:sp>
          <p:nvSpPr>
            <p:cNvPr name="Freeform 5" id="5"/>
            <p:cNvSpPr/>
            <p:nvPr/>
          </p:nvSpPr>
          <p:spPr>
            <a:xfrm flipH="false" flipV="false" rot="0">
              <a:off x="0" y="0"/>
              <a:ext cx="3604878" cy="1379713"/>
            </a:xfrm>
            <a:custGeom>
              <a:avLst/>
              <a:gdLst/>
              <a:ahLst/>
              <a:cxnLst/>
              <a:rect r="r" b="b" t="t" l="l"/>
              <a:pathLst>
                <a:path h="1379713" w="3604878">
                  <a:moveTo>
                    <a:pt x="0" y="0"/>
                  </a:moveTo>
                  <a:lnTo>
                    <a:pt x="3604878" y="0"/>
                  </a:lnTo>
                  <a:lnTo>
                    <a:pt x="3604878" y="1379713"/>
                  </a:lnTo>
                  <a:lnTo>
                    <a:pt x="0" y="1379713"/>
                  </a:lnTo>
                  <a:close/>
                </a:path>
              </a:pathLst>
            </a:custGeom>
            <a:solidFill>
              <a:srgbClr val="F4EEE7"/>
            </a:solidFill>
          </p:spPr>
        </p:sp>
        <p:sp>
          <p:nvSpPr>
            <p:cNvPr name="TextBox 6" id="6"/>
            <p:cNvSpPr txBox="true"/>
            <p:nvPr/>
          </p:nvSpPr>
          <p:spPr>
            <a:xfrm>
              <a:off x="0" y="-38100"/>
              <a:ext cx="3604878" cy="1417813"/>
            </a:xfrm>
            <a:prstGeom prst="rect">
              <a:avLst/>
            </a:prstGeom>
          </p:spPr>
          <p:txBody>
            <a:bodyPr anchor="ctr" rtlCol="false" tIns="50800" lIns="50800" bIns="50800" rIns="50800"/>
            <a:lstStyle/>
            <a:p>
              <a:pPr algn="ctr">
                <a:lnSpc>
                  <a:spcPts val="3079"/>
                </a:lnSpc>
              </a:pPr>
            </a:p>
          </p:txBody>
        </p:sp>
      </p:grpSp>
      <p:sp>
        <p:nvSpPr>
          <p:cNvPr name="TextBox 7" id="7"/>
          <p:cNvSpPr txBox="true"/>
          <p:nvPr/>
        </p:nvSpPr>
        <p:spPr>
          <a:xfrm rot="0">
            <a:off x="3348027" y="4161155"/>
            <a:ext cx="11591946" cy="1774189"/>
          </a:xfrm>
          <a:prstGeom prst="rect">
            <a:avLst/>
          </a:prstGeom>
        </p:spPr>
        <p:txBody>
          <a:bodyPr anchor="t" rtlCol="false" tIns="0" lIns="0" bIns="0" rIns="0">
            <a:spAutoFit/>
          </a:bodyPr>
          <a:lstStyle/>
          <a:p>
            <a:pPr algn="ctr">
              <a:lnSpc>
                <a:spcPts val="14560"/>
              </a:lnSpc>
            </a:pPr>
            <a:r>
              <a:rPr lang="en-US" sz="10400">
                <a:solidFill>
                  <a:srgbClr val="201E18"/>
                </a:solidFill>
                <a:latin typeface="Open Sans"/>
                <a:ea typeface="Open Sans"/>
                <a:cs typeface="Open Sans"/>
                <a:sym typeface="Open Sans"/>
              </a:rPr>
              <a:t>ANY QUESTION?</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0"/>
            <a:ext cx="7612893" cy="10287000"/>
            <a:chOff x="0" y="0"/>
            <a:chExt cx="10150524" cy="13716000"/>
          </a:xfrm>
        </p:grpSpPr>
        <p:pic>
          <p:nvPicPr>
            <p:cNvPr name="Picture 3" id="3"/>
            <p:cNvPicPr>
              <a:picLocks noChangeAspect="true"/>
            </p:cNvPicPr>
            <p:nvPr/>
          </p:nvPicPr>
          <p:blipFill>
            <a:blip r:embed="rId2"/>
            <a:srcRect l="48158" t="0" r="18446" b="0"/>
            <a:stretch>
              <a:fillRect/>
            </a:stretch>
          </p:blipFill>
          <p:spPr>
            <a:xfrm flipH="false" flipV="false">
              <a:off x="0" y="0"/>
              <a:ext cx="10150524" cy="13716000"/>
            </a:xfrm>
            <a:prstGeom prst="rect">
              <a:avLst/>
            </a:prstGeom>
          </p:spPr>
        </p:pic>
      </p:grpSp>
      <p:sp>
        <p:nvSpPr>
          <p:cNvPr name="TextBox 4" id="4"/>
          <p:cNvSpPr txBox="true"/>
          <p:nvPr/>
        </p:nvSpPr>
        <p:spPr>
          <a:xfrm rot="0">
            <a:off x="8746936" y="1278612"/>
            <a:ext cx="8512364" cy="4417060"/>
          </a:xfrm>
          <a:prstGeom prst="rect">
            <a:avLst/>
          </a:prstGeom>
        </p:spPr>
        <p:txBody>
          <a:bodyPr anchor="t" rtlCol="false" tIns="0" lIns="0" bIns="0" rIns="0">
            <a:spAutoFit/>
          </a:bodyPr>
          <a:lstStyle/>
          <a:p>
            <a:pPr algn="l">
              <a:lnSpc>
                <a:spcPts val="16249"/>
              </a:lnSpc>
            </a:pPr>
            <a:r>
              <a:rPr lang="en-US" sz="12999" b="true">
                <a:solidFill>
                  <a:srgbClr val="201E18"/>
                </a:solidFill>
                <a:latin typeface="The Seasons Bold"/>
                <a:ea typeface="The Seasons Bold"/>
                <a:cs typeface="The Seasons Bold"/>
                <a:sym typeface="The Seasons Bold"/>
              </a:rPr>
              <a:t>THANK YOU...!</a:t>
            </a:r>
          </a:p>
        </p:txBody>
      </p:sp>
      <p:sp>
        <p:nvSpPr>
          <p:cNvPr name="TextBox 5" id="5"/>
          <p:cNvSpPr txBox="true"/>
          <p:nvPr/>
        </p:nvSpPr>
        <p:spPr>
          <a:xfrm rot="0">
            <a:off x="8746936" y="8563338"/>
            <a:ext cx="5155739" cy="694962"/>
          </a:xfrm>
          <a:prstGeom prst="rect">
            <a:avLst/>
          </a:prstGeom>
        </p:spPr>
        <p:txBody>
          <a:bodyPr anchor="t" rtlCol="false" tIns="0" lIns="0" bIns="0" rIns="0">
            <a:spAutoFit/>
          </a:bodyPr>
          <a:lstStyle/>
          <a:p>
            <a:pPr algn="l">
              <a:lnSpc>
                <a:spcPts val="5794"/>
              </a:lnSpc>
            </a:pPr>
            <a:r>
              <a:rPr lang="en-US" sz="4139" spc="504">
                <a:solidFill>
                  <a:srgbClr val="201E18"/>
                </a:solidFill>
                <a:latin typeface="Open Sans"/>
                <a:ea typeface="Open Sans"/>
                <a:cs typeface="Open Sans"/>
                <a:sym typeface="Open Sans"/>
              </a:rPr>
              <a:t>24-25J-222​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4213194" y="0"/>
            <a:ext cx="4074806" cy="10287000"/>
            <a:chOff x="0" y="0"/>
            <a:chExt cx="5433074" cy="13716000"/>
          </a:xfrm>
        </p:grpSpPr>
        <p:pic>
          <p:nvPicPr>
            <p:cNvPr name="Picture 3" id="3"/>
            <p:cNvPicPr>
              <a:picLocks noChangeAspect="true"/>
            </p:cNvPicPr>
            <p:nvPr/>
          </p:nvPicPr>
          <p:blipFill>
            <a:blip r:embed="rId2"/>
            <a:srcRect l="457" t="0" r="78845" b="0"/>
            <a:stretch>
              <a:fillRect/>
            </a:stretch>
          </p:blipFill>
          <p:spPr>
            <a:xfrm flipH="false" flipV="false">
              <a:off x="0" y="0"/>
              <a:ext cx="5433074" cy="13716000"/>
            </a:xfrm>
            <a:prstGeom prst="rect">
              <a:avLst/>
            </a:prstGeom>
          </p:spPr>
        </p:pic>
      </p:grpSp>
      <p:sp>
        <p:nvSpPr>
          <p:cNvPr name="TextBox 4" id="4"/>
          <p:cNvSpPr txBox="true"/>
          <p:nvPr/>
        </p:nvSpPr>
        <p:spPr>
          <a:xfrm rot="0">
            <a:off x="0" y="866775"/>
            <a:ext cx="14213194" cy="1465580"/>
          </a:xfrm>
          <a:prstGeom prst="rect">
            <a:avLst/>
          </a:prstGeom>
        </p:spPr>
        <p:txBody>
          <a:bodyPr anchor="t" rtlCol="false" tIns="0" lIns="0" bIns="0" rIns="0">
            <a:spAutoFit/>
          </a:bodyPr>
          <a:lstStyle/>
          <a:p>
            <a:pPr algn="ctr">
              <a:lnSpc>
                <a:spcPts val="10029"/>
              </a:lnSpc>
            </a:pPr>
            <a:r>
              <a:rPr lang="en-US" b="true" sz="8499">
                <a:solidFill>
                  <a:srgbClr val="201E18"/>
                </a:solidFill>
                <a:latin typeface="The Seasons Bold"/>
                <a:ea typeface="The Seasons Bold"/>
                <a:cs typeface="The Seasons Bold"/>
                <a:sym typeface="The Seasons Bold"/>
              </a:rPr>
              <a:t>INTRODUCTION</a:t>
            </a:r>
          </a:p>
        </p:txBody>
      </p:sp>
      <p:sp>
        <p:nvSpPr>
          <p:cNvPr name="TextBox 5" id="5"/>
          <p:cNvSpPr txBox="true"/>
          <p:nvPr/>
        </p:nvSpPr>
        <p:spPr>
          <a:xfrm rot="0">
            <a:off x="1028700" y="2851562"/>
            <a:ext cx="12001217" cy="6111875"/>
          </a:xfrm>
          <a:prstGeom prst="rect">
            <a:avLst/>
          </a:prstGeom>
        </p:spPr>
        <p:txBody>
          <a:bodyPr anchor="t" rtlCol="false" tIns="0" lIns="0" bIns="0" rIns="0">
            <a:spAutoFit/>
          </a:bodyPr>
          <a:lstStyle/>
          <a:p>
            <a:pPr algn="just">
              <a:lnSpc>
                <a:spcPts val="7000"/>
              </a:lnSpc>
            </a:pPr>
            <a:r>
              <a:rPr lang="en-US" sz="3500" spc="10">
                <a:solidFill>
                  <a:srgbClr val="201E18"/>
                </a:solidFill>
                <a:latin typeface="Open Sans"/>
                <a:ea typeface="Open Sans"/>
                <a:cs typeface="Open Sans"/>
                <a:sym typeface="Open Sans"/>
              </a:rPr>
              <a:t>Home Energy Management is essential for reducing costs and improving sustainability. Inefficient energy use leads to waste and higher expenses. Our goal is to develop an AI and IoT-based solution that optimizes energy consumption, manages solar power, gas, and fire detection, and ensures smart energy use with minimal human input.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6135623" y="0"/>
            <a:ext cx="2152377" cy="10287000"/>
            <a:chOff x="0" y="0"/>
            <a:chExt cx="2869836" cy="13716000"/>
          </a:xfrm>
        </p:grpSpPr>
        <p:pic>
          <p:nvPicPr>
            <p:cNvPr name="Picture 3" id="3"/>
            <p:cNvPicPr>
              <a:picLocks noChangeAspect="true"/>
            </p:cNvPicPr>
            <p:nvPr/>
          </p:nvPicPr>
          <p:blipFill>
            <a:blip r:embed="rId2"/>
            <a:srcRect l="38340" t="0" r="47719" b="0"/>
            <a:stretch>
              <a:fillRect/>
            </a:stretch>
          </p:blipFill>
          <p:spPr>
            <a:xfrm flipH="false" flipV="false">
              <a:off x="0" y="0"/>
              <a:ext cx="2869836" cy="13716000"/>
            </a:xfrm>
            <a:prstGeom prst="rect">
              <a:avLst/>
            </a:prstGeom>
          </p:spPr>
        </p:pic>
      </p:grpSp>
      <p:grpSp>
        <p:nvGrpSpPr>
          <p:cNvPr name="Group 4" id="4"/>
          <p:cNvGrpSpPr/>
          <p:nvPr/>
        </p:nvGrpSpPr>
        <p:grpSpPr>
          <a:xfrm rot="0">
            <a:off x="0" y="0"/>
            <a:ext cx="2152377" cy="10287000"/>
            <a:chOff x="0" y="0"/>
            <a:chExt cx="2869836" cy="13716000"/>
          </a:xfrm>
        </p:grpSpPr>
        <p:pic>
          <p:nvPicPr>
            <p:cNvPr name="Picture 5" id="5"/>
            <p:cNvPicPr>
              <a:picLocks noChangeAspect="true"/>
            </p:cNvPicPr>
            <p:nvPr/>
          </p:nvPicPr>
          <p:blipFill>
            <a:blip r:embed="rId2"/>
            <a:srcRect l="18372" t="0" r="67687" b="0"/>
            <a:stretch>
              <a:fillRect/>
            </a:stretch>
          </p:blipFill>
          <p:spPr>
            <a:xfrm flipH="false" flipV="false">
              <a:off x="0" y="0"/>
              <a:ext cx="2869836" cy="13716000"/>
            </a:xfrm>
            <a:prstGeom prst="rect">
              <a:avLst/>
            </a:prstGeom>
          </p:spPr>
        </p:pic>
      </p:grpSp>
      <p:sp>
        <p:nvSpPr>
          <p:cNvPr name="TextBox 6" id="6"/>
          <p:cNvSpPr txBox="true"/>
          <p:nvPr/>
        </p:nvSpPr>
        <p:spPr>
          <a:xfrm rot="0">
            <a:off x="2152377" y="214948"/>
            <a:ext cx="13983246" cy="1465580"/>
          </a:xfrm>
          <a:prstGeom prst="rect">
            <a:avLst/>
          </a:prstGeom>
        </p:spPr>
        <p:txBody>
          <a:bodyPr anchor="t" rtlCol="false" tIns="0" lIns="0" bIns="0" rIns="0">
            <a:spAutoFit/>
          </a:bodyPr>
          <a:lstStyle/>
          <a:p>
            <a:pPr algn="ctr">
              <a:lnSpc>
                <a:spcPts val="10029"/>
              </a:lnSpc>
            </a:pPr>
            <a:r>
              <a:rPr lang="en-US" b="true" sz="8499">
                <a:solidFill>
                  <a:srgbClr val="201E18"/>
                </a:solidFill>
                <a:latin typeface="The Seasons Bold"/>
                <a:ea typeface="The Seasons Bold"/>
                <a:cs typeface="The Seasons Bold"/>
                <a:sym typeface="The Seasons Bold"/>
              </a:rPr>
              <a:t>OBJECTIVES​</a:t>
            </a:r>
          </a:p>
        </p:txBody>
      </p:sp>
      <p:sp>
        <p:nvSpPr>
          <p:cNvPr name="TextBox 7" id="7"/>
          <p:cNvSpPr txBox="true"/>
          <p:nvPr/>
        </p:nvSpPr>
        <p:spPr>
          <a:xfrm rot="0">
            <a:off x="2839755" y="2154238"/>
            <a:ext cx="12608491" cy="6788150"/>
          </a:xfrm>
          <a:prstGeom prst="rect">
            <a:avLst/>
          </a:prstGeom>
        </p:spPr>
        <p:txBody>
          <a:bodyPr anchor="t" rtlCol="false" tIns="0" lIns="0" bIns="0" rIns="0">
            <a:spAutoFit/>
          </a:bodyPr>
          <a:lstStyle/>
          <a:p>
            <a:pPr algn="just" marL="755651" indent="-377825" lvl="1">
              <a:lnSpc>
                <a:spcPts val="4900"/>
              </a:lnSpc>
              <a:buFont typeface="Arial"/>
              <a:buChar char="•"/>
            </a:pPr>
            <a:r>
              <a:rPr lang="en-US" sz="3500" spc="10">
                <a:solidFill>
                  <a:srgbClr val="201E18"/>
                </a:solidFill>
                <a:latin typeface="Open Sans"/>
                <a:ea typeface="Open Sans"/>
                <a:cs typeface="Open Sans"/>
                <a:sym typeface="Open Sans"/>
              </a:rPr>
              <a:t>Develop an integrated home energy management system that addresses all components.​</a:t>
            </a:r>
          </a:p>
          <a:p>
            <a:pPr algn="just">
              <a:lnSpc>
                <a:spcPts val="4900"/>
              </a:lnSpc>
            </a:pPr>
            <a:r>
              <a:rPr lang="en-US" sz="3500" spc="10">
                <a:solidFill>
                  <a:srgbClr val="201E18"/>
                </a:solidFill>
                <a:latin typeface="Open Sans"/>
                <a:ea typeface="Open Sans"/>
                <a:cs typeface="Open Sans"/>
                <a:sym typeface="Open Sans"/>
              </a:rPr>
              <a:t>​</a:t>
            </a:r>
          </a:p>
          <a:p>
            <a:pPr algn="just" marL="755651" indent="-377825" lvl="1">
              <a:lnSpc>
                <a:spcPts val="4900"/>
              </a:lnSpc>
              <a:buFont typeface="Arial"/>
              <a:buChar char="•"/>
            </a:pPr>
            <a:r>
              <a:rPr lang="en-US" sz="3500" spc="10">
                <a:solidFill>
                  <a:srgbClr val="201E18"/>
                </a:solidFill>
                <a:latin typeface="Open Sans"/>
                <a:ea typeface="Open Sans"/>
                <a:cs typeface="Open Sans"/>
                <a:sym typeface="Open Sans"/>
              </a:rPr>
              <a:t>Obtain a minimum 20% reduction in water and electricity consumption within six months by implementing the proposed system.​</a:t>
            </a:r>
          </a:p>
          <a:p>
            <a:pPr algn="just">
              <a:lnSpc>
                <a:spcPts val="4900"/>
              </a:lnSpc>
            </a:pPr>
            <a:r>
              <a:rPr lang="en-US" sz="3500" spc="10">
                <a:solidFill>
                  <a:srgbClr val="201E18"/>
                </a:solidFill>
                <a:latin typeface="Open Sans"/>
                <a:ea typeface="Open Sans"/>
                <a:cs typeface="Open Sans"/>
                <a:sym typeface="Open Sans"/>
              </a:rPr>
              <a:t>​</a:t>
            </a:r>
          </a:p>
          <a:p>
            <a:pPr algn="just" marL="755651" indent="-377825" lvl="1">
              <a:lnSpc>
                <a:spcPts val="4900"/>
              </a:lnSpc>
              <a:buFont typeface="Arial"/>
              <a:buChar char="•"/>
            </a:pPr>
            <a:r>
              <a:rPr lang="en-US" sz="3500" spc="10">
                <a:solidFill>
                  <a:srgbClr val="201E18"/>
                </a:solidFill>
                <a:latin typeface="Open Sans"/>
                <a:ea typeface="Open Sans"/>
                <a:cs typeface="Open Sans"/>
                <a:sym typeface="Open Sans"/>
              </a:rPr>
              <a:t>Design and implement a prototype that is deployable in standard residential settings using cost-effective within one year.​</a:t>
            </a:r>
          </a:p>
          <a:p>
            <a:pPr algn="just">
              <a:lnSpc>
                <a:spcPts val="49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6135623" y="0"/>
            <a:ext cx="2152377" cy="10287000"/>
            <a:chOff x="0" y="0"/>
            <a:chExt cx="2869836" cy="13716000"/>
          </a:xfrm>
        </p:grpSpPr>
        <p:pic>
          <p:nvPicPr>
            <p:cNvPr name="Picture 3" id="3"/>
            <p:cNvPicPr>
              <a:picLocks noChangeAspect="true"/>
            </p:cNvPicPr>
            <p:nvPr/>
          </p:nvPicPr>
          <p:blipFill>
            <a:blip r:embed="rId2"/>
            <a:srcRect l="38340" t="0" r="47719" b="0"/>
            <a:stretch>
              <a:fillRect/>
            </a:stretch>
          </p:blipFill>
          <p:spPr>
            <a:xfrm flipH="false" flipV="false">
              <a:off x="0" y="0"/>
              <a:ext cx="2869836" cy="13716000"/>
            </a:xfrm>
            <a:prstGeom prst="rect">
              <a:avLst/>
            </a:prstGeom>
          </p:spPr>
        </p:pic>
      </p:grpSp>
      <p:grpSp>
        <p:nvGrpSpPr>
          <p:cNvPr name="Group 4" id="4"/>
          <p:cNvGrpSpPr/>
          <p:nvPr/>
        </p:nvGrpSpPr>
        <p:grpSpPr>
          <a:xfrm rot="0">
            <a:off x="0" y="0"/>
            <a:ext cx="2152377" cy="10287000"/>
            <a:chOff x="0" y="0"/>
            <a:chExt cx="2869836" cy="13716000"/>
          </a:xfrm>
        </p:grpSpPr>
        <p:pic>
          <p:nvPicPr>
            <p:cNvPr name="Picture 5" id="5"/>
            <p:cNvPicPr>
              <a:picLocks noChangeAspect="true"/>
            </p:cNvPicPr>
            <p:nvPr/>
          </p:nvPicPr>
          <p:blipFill>
            <a:blip r:embed="rId2"/>
            <a:srcRect l="18372" t="0" r="67687" b="0"/>
            <a:stretch>
              <a:fillRect/>
            </a:stretch>
          </p:blipFill>
          <p:spPr>
            <a:xfrm flipH="false" flipV="false">
              <a:off x="0" y="0"/>
              <a:ext cx="2869836" cy="13716000"/>
            </a:xfrm>
            <a:prstGeom prst="rect">
              <a:avLst/>
            </a:prstGeom>
          </p:spPr>
        </p:pic>
      </p:grpSp>
      <p:sp>
        <p:nvSpPr>
          <p:cNvPr name="TextBox 6" id="6"/>
          <p:cNvSpPr txBox="true"/>
          <p:nvPr/>
        </p:nvSpPr>
        <p:spPr>
          <a:xfrm rot="0">
            <a:off x="2152377" y="214948"/>
            <a:ext cx="13983246" cy="1465580"/>
          </a:xfrm>
          <a:prstGeom prst="rect">
            <a:avLst/>
          </a:prstGeom>
        </p:spPr>
        <p:txBody>
          <a:bodyPr anchor="t" rtlCol="false" tIns="0" lIns="0" bIns="0" rIns="0">
            <a:spAutoFit/>
          </a:bodyPr>
          <a:lstStyle/>
          <a:p>
            <a:pPr algn="ctr">
              <a:lnSpc>
                <a:spcPts val="10029"/>
              </a:lnSpc>
            </a:pPr>
            <a:r>
              <a:rPr lang="en-US" b="true" sz="8499">
                <a:solidFill>
                  <a:srgbClr val="201E18"/>
                </a:solidFill>
                <a:latin typeface="The Seasons Bold"/>
                <a:ea typeface="The Seasons Bold"/>
                <a:cs typeface="The Seasons Bold"/>
                <a:sym typeface="The Seasons Bold"/>
              </a:rPr>
              <a:t>OBJECTIVES​</a:t>
            </a:r>
          </a:p>
        </p:txBody>
      </p:sp>
      <p:sp>
        <p:nvSpPr>
          <p:cNvPr name="TextBox 7" id="7"/>
          <p:cNvSpPr txBox="true"/>
          <p:nvPr/>
        </p:nvSpPr>
        <p:spPr>
          <a:xfrm rot="0">
            <a:off x="2839755" y="2644775"/>
            <a:ext cx="12608491" cy="4930775"/>
          </a:xfrm>
          <a:prstGeom prst="rect">
            <a:avLst/>
          </a:prstGeom>
        </p:spPr>
        <p:txBody>
          <a:bodyPr anchor="t" rtlCol="false" tIns="0" lIns="0" bIns="0" rIns="0">
            <a:spAutoFit/>
          </a:bodyPr>
          <a:lstStyle/>
          <a:p>
            <a:pPr algn="just" marL="755651" indent="-377825" lvl="1">
              <a:lnSpc>
                <a:spcPts val="4900"/>
              </a:lnSpc>
              <a:buFont typeface="Arial"/>
              <a:buChar char="•"/>
            </a:pPr>
            <a:r>
              <a:rPr lang="en-US" sz="3500" spc="10">
                <a:solidFill>
                  <a:srgbClr val="201E18"/>
                </a:solidFill>
                <a:latin typeface="Open Sans"/>
                <a:ea typeface="Open Sans"/>
                <a:cs typeface="Open Sans"/>
                <a:sym typeface="Open Sans"/>
              </a:rPr>
              <a:t>Enhance household safety by incorporating real-time features relevant to each function, ensuring with international safety standards.​</a:t>
            </a:r>
          </a:p>
          <a:p>
            <a:pPr algn="just">
              <a:lnSpc>
                <a:spcPts val="4900"/>
              </a:lnSpc>
            </a:pPr>
          </a:p>
          <a:p>
            <a:pPr algn="just" marL="755651" indent="-377825" lvl="1">
              <a:lnSpc>
                <a:spcPts val="4900"/>
              </a:lnSpc>
              <a:buFont typeface="Arial"/>
              <a:buChar char="•"/>
            </a:pPr>
            <a:r>
              <a:rPr lang="en-US" sz="3500" spc="10">
                <a:solidFill>
                  <a:srgbClr val="201E18"/>
                </a:solidFill>
                <a:latin typeface="Open Sans"/>
                <a:ea typeface="Open Sans"/>
                <a:cs typeface="Open Sans"/>
                <a:sym typeface="Open Sans"/>
              </a:rPr>
              <a:t>Conduct a pilot study within the one year to evaluate system performance and user satisfaction, aiming for at least an 85% positive feedback rate from participants.​</a:t>
            </a:r>
          </a:p>
          <a:p>
            <a:pPr algn="just">
              <a:lnSpc>
                <a:spcPts val="49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sp>
        <p:nvSpPr>
          <p:cNvPr name="AutoShape 2" id="2"/>
          <p:cNvSpPr/>
          <p:nvPr/>
        </p:nvSpPr>
        <p:spPr>
          <a:xfrm>
            <a:off x="9144000" y="2641160"/>
            <a:ext cx="0" cy="637211"/>
          </a:xfrm>
          <a:prstGeom prst="line">
            <a:avLst/>
          </a:prstGeom>
          <a:ln cap="flat" w="38100">
            <a:solidFill>
              <a:srgbClr val="C52B1C"/>
            </a:solidFill>
            <a:prstDash val="solid"/>
            <a:headEnd type="none" len="sm" w="sm"/>
            <a:tailEnd type="none" len="sm" w="sm"/>
          </a:ln>
        </p:spPr>
      </p:sp>
      <p:sp>
        <p:nvSpPr>
          <p:cNvPr name="Freeform 3" id="3"/>
          <p:cNvSpPr/>
          <p:nvPr/>
        </p:nvSpPr>
        <p:spPr>
          <a:xfrm flipH="false" flipV="false" rot="0">
            <a:off x="5780915" y="2945960"/>
            <a:ext cx="6729568" cy="7200900"/>
          </a:xfrm>
          <a:custGeom>
            <a:avLst/>
            <a:gdLst/>
            <a:ahLst/>
            <a:cxnLst/>
            <a:rect r="r" b="b" t="t" l="l"/>
            <a:pathLst>
              <a:path h="7200900" w="6729568">
                <a:moveTo>
                  <a:pt x="0" y="0"/>
                </a:moveTo>
                <a:lnTo>
                  <a:pt x="6729568" y="0"/>
                </a:lnTo>
                <a:lnTo>
                  <a:pt x="6729568"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969089" y="2926910"/>
            <a:ext cx="6636318" cy="2197540"/>
            <a:chOff x="0" y="0"/>
            <a:chExt cx="1747837" cy="578776"/>
          </a:xfrm>
        </p:grpSpPr>
        <p:sp>
          <p:nvSpPr>
            <p:cNvPr name="Freeform 5" id="5"/>
            <p:cNvSpPr/>
            <p:nvPr/>
          </p:nvSpPr>
          <p:spPr>
            <a:xfrm flipH="false" flipV="false" rot="0">
              <a:off x="0" y="0"/>
              <a:ext cx="1747837" cy="578776"/>
            </a:xfrm>
            <a:custGeom>
              <a:avLst/>
              <a:gdLst/>
              <a:ahLst/>
              <a:cxnLst/>
              <a:rect r="r" b="b" t="t" l="l"/>
              <a:pathLst>
                <a:path h="578776" w="1747837">
                  <a:moveTo>
                    <a:pt x="0" y="0"/>
                  </a:moveTo>
                  <a:lnTo>
                    <a:pt x="1747837" y="0"/>
                  </a:lnTo>
                  <a:lnTo>
                    <a:pt x="1747837" y="578776"/>
                  </a:lnTo>
                  <a:lnTo>
                    <a:pt x="0" y="578776"/>
                  </a:lnTo>
                  <a:close/>
                </a:path>
              </a:pathLst>
            </a:custGeom>
            <a:solidFill>
              <a:srgbClr val="F4EEE7"/>
            </a:solidFill>
            <a:ln w="38100" cap="sq">
              <a:solidFill>
                <a:srgbClr val="C52B1C"/>
              </a:solidFill>
              <a:prstDash val="solid"/>
              <a:miter/>
            </a:ln>
          </p:spPr>
        </p:sp>
        <p:sp>
          <p:nvSpPr>
            <p:cNvPr name="TextBox 6" id="6"/>
            <p:cNvSpPr txBox="true"/>
            <p:nvPr/>
          </p:nvSpPr>
          <p:spPr>
            <a:xfrm>
              <a:off x="0" y="-38100"/>
              <a:ext cx="1747837" cy="616876"/>
            </a:xfrm>
            <a:prstGeom prst="rect">
              <a:avLst/>
            </a:prstGeom>
          </p:spPr>
          <p:txBody>
            <a:bodyPr anchor="ctr" rtlCol="false" tIns="50800" lIns="50800" bIns="50800" rIns="50800"/>
            <a:lstStyle/>
            <a:p>
              <a:pPr algn="ctr">
                <a:lnSpc>
                  <a:spcPts val="3079"/>
                </a:lnSpc>
              </a:pPr>
            </a:p>
          </p:txBody>
        </p:sp>
      </p:grpSp>
      <p:sp>
        <p:nvSpPr>
          <p:cNvPr name="TextBox 7" id="7"/>
          <p:cNvSpPr txBox="true"/>
          <p:nvPr/>
        </p:nvSpPr>
        <p:spPr>
          <a:xfrm rot="0">
            <a:off x="0" y="62201"/>
            <a:ext cx="18288000" cy="1388334"/>
          </a:xfrm>
          <a:prstGeom prst="rect">
            <a:avLst/>
          </a:prstGeom>
        </p:spPr>
        <p:txBody>
          <a:bodyPr anchor="t" rtlCol="false" tIns="0" lIns="0" bIns="0" rIns="0">
            <a:spAutoFit/>
          </a:bodyPr>
          <a:lstStyle/>
          <a:p>
            <a:pPr algn="ctr">
              <a:lnSpc>
                <a:spcPts val="9544"/>
              </a:lnSpc>
            </a:pPr>
            <a:r>
              <a:rPr lang="en-US" b="true" sz="8088">
                <a:solidFill>
                  <a:srgbClr val="201E18"/>
                </a:solidFill>
                <a:latin typeface="The Seasons Bold"/>
                <a:ea typeface="The Seasons Bold"/>
                <a:cs typeface="The Seasons Bold"/>
                <a:sym typeface="The Seasons Bold"/>
              </a:rPr>
              <a:t>SUB OBJECTIVES</a:t>
            </a:r>
          </a:p>
        </p:txBody>
      </p:sp>
      <p:grpSp>
        <p:nvGrpSpPr>
          <p:cNvPr name="Group 8" id="8"/>
          <p:cNvGrpSpPr/>
          <p:nvPr/>
        </p:nvGrpSpPr>
        <p:grpSpPr>
          <a:xfrm rot="0">
            <a:off x="10085427" y="3041210"/>
            <a:ext cx="6382983" cy="1931110"/>
            <a:chOff x="0" y="0"/>
            <a:chExt cx="1681115" cy="508605"/>
          </a:xfrm>
        </p:grpSpPr>
        <p:sp>
          <p:nvSpPr>
            <p:cNvPr name="Freeform 9" id="9"/>
            <p:cNvSpPr/>
            <p:nvPr/>
          </p:nvSpPr>
          <p:spPr>
            <a:xfrm flipH="false" flipV="false" rot="0">
              <a:off x="0" y="0"/>
              <a:ext cx="1681115" cy="508605"/>
            </a:xfrm>
            <a:custGeom>
              <a:avLst/>
              <a:gdLst/>
              <a:ahLst/>
              <a:cxnLst/>
              <a:rect r="r" b="b" t="t" l="l"/>
              <a:pathLst>
                <a:path h="508605" w="1681115">
                  <a:moveTo>
                    <a:pt x="0" y="0"/>
                  </a:moveTo>
                  <a:lnTo>
                    <a:pt x="1681115" y="0"/>
                  </a:lnTo>
                  <a:lnTo>
                    <a:pt x="1681115" y="508605"/>
                  </a:lnTo>
                  <a:lnTo>
                    <a:pt x="0" y="508605"/>
                  </a:lnTo>
                  <a:close/>
                </a:path>
              </a:pathLst>
            </a:custGeom>
            <a:solidFill>
              <a:srgbClr val="C52B1C"/>
            </a:solidFill>
            <a:ln w="38100" cap="sq">
              <a:solidFill>
                <a:srgbClr val="B21E8E"/>
              </a:solidFill>
              <a:prstDash val="solid"/>
              <a:miter/>
            </a:ln>
          </p:spPr>
        </p:sp>
        <p:sp>
          <p:nvSpPr>
            <p:cNvPr name="TextBox 10" id="10"/>
            <p:cNvSpPr txBox="true"/>
            <p:nvPr/>
          </p:nvSpPr>
          <p:spPr>
            <a:xfrm>
              <a:off x="0" y="-38100"/>
              <a:ext cx="1681115" cy="546705"/>
            </a:xfrm>
            <a:prstGeom prst="rect">
              <a:avLst/>
            </a:prstGeom>
          </p:spPr>
          <p:txBody>
            <a:bodyPr anchor="ctr" rtlCol="false" tIns="50800" lIns="50800" bIns="50800" rIns="50800"/>
            <a:lstStyle/>
            <a:p>
              <a:pPr algn="ctr">
                <a:lnSpc>
                  <a:spcPts val="3079"/>
                </a:lnSpc>
              </a:pPr>
            </a:p>
          </p:txBody>
        </p:sp>
      </p:grpSp>
      <p:sp>
        <p:nvSpPr>
          <p:cNvPr name="TextBox 11" id="11"/>
          <p:cNvSpPr txBox="true"/>
          <p:nvPr/>
        </p:nvSpPr>
        <p:spPr>
          <a:xfrm rot="0">
            <a:off x="10399005" y="3590840"/>
            <a:ext cx="5755826" cy="679450"/>
          </a:xfrm>
          <a:prstGeom prst="rect">
            <a:avLst/>
          </a:prstGeom>
        </p:spPr>
        <p:txBody>
          <a:bodyPr anchor="t" rtlCol="false" tIns="0" lIns="0" bIns="0" rIns="0">
            <a:spAutoFit/>
          </a:bodyPr>
          <a:lstStyle/>
          <a:p>
            <a:pPr algn="l">
              <a:lnSpc>
                <a:spcPts val="5599"/>
              </a:lnSpc>
            </a:pPr>
            <a:r>
              <a:rPr lang="en-US" sz="3999">
                <a:solidFill>
                  <a:srgbClr val="F4EEE7"/>
                </a:solidFill>
                <a:latin typeface="Open Sans"/>
                <a:ea typeface="Open Sans"/>
                <a:cs typeface="Open Sans"/>
                <a:sym typeface="Open Sans"/>
              </a:rPr>
              <a:t>Gas &amp; Fire Management</a:t>
            </a:r>
          </a:p>
        </p:txBody>
      </p:sp>
      <p:grpSp>
        <p:nvGrpSpPr>
          <p:cNvPr name="Group 12" id="12"/>
          <p:cNvGrpSpPr/>
          <p:nvPr/>
        </p:nvGrpSpPr>
        <p:grpSpPr>
          <a:xfrm rot="0">
            <a:off x="9969089" y="6280924"/>
            <a:ext cx="6636318" cy="2197540"/>
            <a:chOff x="0" y="0"/>
            <a:chExt cx="1747837" cy="578776"/>
          </a:xfrm>
        </p:grpSpPr>
        <p:sp>
          <p:nvSpPr>
            <p:cNvPr name="Freeform 13" id="13"/>
            <p:cNvSpPr/>
            <p:nvPr/>
          </p:nvSpPr>
          <p:spPr>
            <a:xfrm flipH="false" flipV="false" rot="0">
              <a:off x="0" y="0"/>
              <a:ext cx="1747837" cy="578776"/>
            </a:xfrm>
            <a:custGeom>
              <a:avLst/>
              <a:gdLst/>
              <a:ahLst/>
              <a:cxnLst/>
              <a:rect r="r" b="b" t="t" l="l"/>
              <a:pathLst>
                <a:path h="578776" w="1747837">
                  <a:moveTo>
                    <a:pt x="0" y="0"/>
                  </a:moveTo>
                  <a:lnTo>
                    <a:pt x="1747837" y="0"/>
                  </a:lnTo>
                  <a:lnTo>
                    <a:pt x="1747837" y="578776"/>
                  </a:lnTo>
                  <a:lnTo>
                    <a:pt x="0" y="578776"/>
                  </a:lnTo>
                  <a:close/>
                </a:path>
              </a:pathLst>
            </a:custGeom>
            <a:solidFill>
              <a:srgbClr val="F4EEE7"/>
            </a:solidFill>
            <a:ln w="38100" cap="sq">
              <a:solidFill>
                <a:srgbClr val="004AAD"/>
              </a:solidFill>
              <a:prstDash val="solid"/>
              <a:miter/>
            </a:ln>
          </p:spPr>
        </p:sp>
        <p:sp>
          <p:nvSpPr>
            <p:cNvPr name="TextBox 14" id="14"/>
            <p:cNvSpPr txBox="true"/>
            <p:nvPr/>
          </p:nvSpPr>
          <p:spPr>
            <a:xfrm>
              <a:off x="0" y="-38100"/>
              <a:ext cx="1747837" cy="616876"/>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0">
            <a:off x="10085427" y="6395224"/>
            <a:ext cx="6382983" cy="1931110"/>
            <a:chOff x="0" y="0"/>
            <a:chExt cx="1681115" cy="508605"/>
          </a:xfrm>
        </p:grpSpPr>
        <p:sp>
          <p:nvSpPr>
            <p:cNvPr name="Freeform 16" id="16"/>
            <p:cNvSpPr/>
            <p:nvPr/>
          </p:nvSpPr>
          <p:spPr>
            <a:xfrm flipH="false" flipV="false" rot="0">
              <a:off x="0" y="0"/>
              <a:ext cx="1681115" cy="508605"/>
            </a:xfrm>
            <a:custGeom>
              <a:avLst/>
              <a:gdLst/>
              <a:ahLst/>
              <a:cxnLst/>
              <a:rect r="r" b="b" t="t" l="l"/>
              <a:pathLst>
                <a:path h="508605" w="1681115">
                  <a:moveTo>
                    <a:pt x="0" y="0"/>
                  </a:moveTo>
                  <a:lnTo>
                    <a:pt x="1681115" y="0"/>
                  </a:lnTo>
                  <a:lnTo>
                    <a:pt x="1681115" y="508605"/>
                  </a:lnTo>
                  <a:lnTo>
                    <a:pt x="0" y="508605"/>
                  </a:lnTo>
                  <a:close/>
                </a:path>
              </a:pathLst>
            </a:custGeom>
            <a:solidFill>
              <a:srgbClr val="004AAD"/>
            </a:solidFill>
            <a:ln cap="sq">
              <a:noFill/>
              <a:prstDash val="solid"/>
              <a:miter/>
            </a:ln>
          </p:spPr>
        </p:sp>
        <p:sp>
          <p:nvSpPr>
            <p:cNvPr name="TextBox 17" id="17"/>
            <p:cNvSpPr txBox="true"/>
            <p:nvPr/>
          </p:nvSpPr>
          <p:spPr>
            <a:xfrm>
              <a:off x="0" y="-38100"/>
              <a:ext cx="1681115" cy="546705"/>
            </a:xfrm>
            <a:prstGeom prst="rect">
              <a:avLst/>
            </a:prstGeom>
          </p:spPr>
          <p:txBody>
            <a:bodyPr anchor="ctr" rtlCol="false" tIns="50800" lIns="50800" bIns="50800" rIns="50800"/>
            <a:lstStyle/>
            <a:p>
              <a:pPr algn="ctr">
                <a:lnSpc>
                  <a:spcPts val="3079"/>
                </a:lnSpc>
              </a:pPr>
            </a:p>
          </p:txBody>
        </p:sp>
      </p:grpSp>
      <p:sp>
        <p:nvSpPr>
          <p:cNvPr name="TextBox 18" id="18"/>
          <p:cNvSpPr txBox="true"/>
          <p:nvPr/>
        </p:nvSpPr>
        <p:spPr>
          <a:xfrm rot="0">
            <a:off x="10215897" y="6982954"/>
            <a:ext cx="6252514" cy="679450"/>
          </a:xfrm>
          <a:prstGeom prst="rect">
            <a:avLst/>
          </a:prstGeom>
        </p:spPr>
        <p:txBody>
          <a:bodyPr anchor="t" rtlCol="false" tIns="0" lIns="0" bIns="0" rIns="0">
            <a:spAutoFit/>
          </a:bodyPr>
          <a:lstStyle/>
          <a:p>
            <a:pPr algn="l">
              <a:lnSpc>
                <a:spcPts val="5599"/>
              </a:lnSpc>
            </a:pPr>
            <a:r>
              <a:rPr lang="en-US" sz="3999">
                <a:solidFill>
                  <a:srgbClr val="F4EEE7"/>
                </a:solidFill>
                <a:latin typeface="Open Sans"/>
                <a:ea typeface="Open Sans"/>
                <a:cs typeface="Open Sans"/>
                <a:sym typeface="Open Sans"/>
              </a:rPr>
              <a:t>Solar Energy Management</a:t>
            </a:r>
          </a:p>
        </p:txBody>
      </p:sp>
      <p:grpSp>
        <p:nvGrpSpPr>
          <p:cNvPr name="Group 19" id="19"/>
          <p:cNvGrpSpPr/>
          <p:nvPr/>
        </p:nvGrpSpPr>
        <p:grpSpPr>
          <a:xfrm rot="0">
            <a:off x="1677351" y="4575899"/>
            <a:ext cx="6636318" cy="2197540"/>
            <a:chOff x="0" y="0"/>
            <a:chExt cx="1747837" cy="578776"/>
          </a:xfrm>
        </p:grpSpPr>
        <p:sp>
          <p:nvSpPr>
            <p:cNvPr name="Freeform 20" id="20"/>
            <p:cNvSpPr/>
            <p:nvPr/>
          </p:nvSpPr>
          <p:spPr>
            <a:xfrm flipH="false" flipV="false" rot="0">
              <a:off x="0" y="0"/>
              <a:ext cx="1747837" cy="578776"/>
            </a:xfrm>
            <a:custGeom>
              <a:avLst/>
              <a:gdLst/>
              <a:ahLst/>
              <a:cxnLst/>
              <a:rect r="r" b="b" t="t" l="l"/>
              <a:pathLst>
                <a:path h="578776" w="1747837">
                  <a:moveTo>
                    <a:pt x="0" y="0"/>
                  </a:moveTo>
                  <a:lnTo>
                    <a:pt x="1747837" y="0"/>
                  </a:lnTo>
                  <a:lnTo>
                    <a:pt x="1747837" y="578776"/>
                  </a:lnTo>
                  <a:lnTo>
                    <a:pt x="0" y="578776"/>
                  </a:lnTo>
                  <a:close/>
                </a:path>
              </a:pathLst>
            </a:custGeom>
            <a:solidFill>
              <a:srgbClr val="F4EEE7"/>
            </a:solidFill>
            <a:ln w="38100" cap="sq">
              <a:solidFill>
                <a:srgbClr val="00B7C3"/>
              </a:solidFill>
              <a:prstDash val="solid"/>
              <a:miter/>
            </a:ln>
          </p:spPr>
        </p:sp>
        <p:sp>
          <p:nvSpPr>
            <p:cNvPr name="TextBox 21" id="21"/>
            <p:cNvSpPr txBox="true"/>
            <p:nvPr/>
          </p:nvSpPr>
          <p:spPr>
            <a:xfrm>
              <a:off x="0" y="-38100"/>
              <a:ext cx="1747837" cy="616876"/>
            </a:xfrm>
            <a:prstGeom prst="rect">
              <a:avLst/>
            </a:prstGeom>
          </p:spPr>
          <p:txBody>
            <a:bodyPr anchor="ctr" rtlCol="false" tIns="50800" lIns="50800" bIns="50800" rIns="50800"/>
            <a:lstStyle/>
            <a:p>
              <a:pPr algn="ctr">
                <a:lnSpc>
                  <a:spcPts val="3079"/>
                </a:lnSpc>
              </a:pPr>
            </a:p>
          </p:txBody>
        </p:sp>
      </p:grpSp>
      <p:grpSp>
        <p:nvGrpSpPr>
          <p:cNvPr name="Group 22" id="22"/>
          <p:cNvGrpSpPr/>
          <p:nvPr/>
        </p:nvGrpSpPr>
        <p:grpSpPr>
          <a:xfrm rot="0">
            <a:off x="1793690" y="4690199"/>
            <a:ext cx="6382983" cy="1931110"/>
            <a:chOff x="0" y="0"/>
            <a:chExt cx="1681115" cy="508605"/>
          </a:xfrm>
        </p:grpSpPr>
        <p:sp>
          <p:nvSpPr>
            <p:cNvPr name="Freeform 23" id="23"/>
            <p:cNvSpPr/>
            <p:nvPr/>
          </p:nvSpPr>
          <p:spPr>
            <a:xfrm flipH="false" flipV="false" rot="0">
              <a:off x="0" y="0"/>
              <a:ext cx="1681115" cy="508605"/>
            </a:xfrm>
            <a:custGeom>
              <a:avLst/>
              <a:gdLst/>
              <a:ahLst/>
              <a:cxnLst/>
              <a:rect r="r" b="b" t="t" l="l"/>
              <a:pathLst>
                <a:path h="508605" w="1681115">
                  <a:moveTo>
                    <a:pt x="0" y="0"/>
                  </a:moveTo>
                  <a:lnTo>
                    <a:pt x="1681115" y="0"/>
                  </a:lnTo>
                  <a:lnTo>
                    <a:pt x="1681115" y="508605"/>
                  </a:lnTo>
                  <a:lnTo>
                    <a:pt x="0" y="508605"/>
                  </a:lnTo>
                  <a:close/>
                </a:path>
              </a:pathLst>
            </a:custGeom>
            <a:solidFill>
              <a:srgbClr val="00B7C3"/>
            </a:solidFill>
            <a:ln cap="sq">
              <a:noFill/>
              <a:prstDash val="solid"/>
              <a:miter/>
            </a:ln>
          </p:spPr>
        </p:sp>
        <p:sp>
          <p:nvSpPr>
            <p:cNvPr name="TextBox 24" id="24"/>
            <p:cNvSpPr txBox="true"/>
            <p:nvPr/>
          </p:nvSpPr>
          <p:spPr>
            <a:xfrm>
              <a:off x="0" y="-38100"/>
              <a:ext cx="1681115" cy="546705"/>
            </a:xfrm>
            <a:prstGeom prst="rect">
              <a:avLst/>
            </a:prstGeom>
          </p:spPr>
          <p:txBody>
            <a:bodyPr anchor="ctr" rtlCol="false" tIns="50800" lIns="50800" bIns="50800" rIns="50800"/>
            <a:lstStyle/>
            <a:p>
              <a:pPr algn="ctr">
                <a:lnSpc>
                  <a:spcPts val="3079"/>
                </a:lnSpc>
              </a:pPr>
            </a:p>
          </p:txBody>
        </p:sp>
      </p:grpSp>
      <p:sp>
        <p:nvSpPr>
          <p:cNvPr name="TextBox 25" id="25"/>
          <p:cNvSpPr txBox="true"/>
          <p:nvPr/>
        </p:nvSpPr>
        <p:spPr>
          <a:xfrm rot="0">
            <a:off x="2107268" y="5239829"/>
            <a:ext cx="5755826" cy="679450"/>
          </a:xfrm>
          <a:prstGeom prst="rect">
            <a:avLst/>
          </a:prstGeom>
        </p:spPr>
        <p:txBody>
          <a:bodyPr anchor="t" rtlCol="false" tIns="0" lIns="0" bIns="0" rIns="0">
            <a:spAutoFit/>
          </a:bodyPr>
          <a:lstStyle/>
          <a:p>
            <a:pPr algn="l">
              <a:lnSpc>
                <a:spcPts val="5599"/>
              </a:lnSpc>
            </a:pPr>
            <a:r>
              <a:rPr lang="en-US" sz="3999">
                <a:solidFill>
                  <a:srgbClr val="F4EEE7"/>
                </a:solidFill>
                <a:latin typeface="Open Sans"/>
                <a:ea typeface="Open Sans"/>
                <a:cs typeface="Open Sans"/>
                <a:sym typeface="Open Sans"/>
              </a:rPr>
              <a:t>Water Management</a:t>
            </a:r>
          </a:p>
        </p:txBody>
      </p:sp>
      <p:grpSp>
        <p:nvGrpSpPr>
          <p:cNvPr name="Group 26" id="26"/>
          <p:cNvGrpSpPr/>
          <p:nvPr/>
        </p:nvGrpSpPr>
        <p:grpSpPr>
          <a:xfrm rot="0">
            <a:off x="1658301" y="7949320"/>
            <a:ext cx="6636318" cy="2197540"/>
            <a:chOff x="0" y="0"/>
            <a:chExt cx="1747837" cy="578776"/>
          </a:xfrm>
        </p:grpSpPr>
        <p:sp>
          <p:nvSpPr>
            <p:cNvPr name="Freeform 27" id="27"/>
            <p:cNvSpPr/>
            <p:nvPr/>
          </p:nvSpPr>
          <p:spPr>
            <a:xfrm flipH="false" flipV="false" rot="0">
              <a:off x="0" y="0"/>
              <a:ext cx="1747837" cy="578776"/>
            </a:xfrm>
            <a:custGeom>
              <a:avLst/>
              <a:gdLst/>
              <a:ahLst/>
              <a:cxnLst/>
              <a:rect r="r" b="b" t="t" l="l"/>
              <a:pathLst>
                <a:path h="578776" w="1747837">
                  <a:moveTo>
                    <a:pt x="0" y="0"/>
                  </a:moveTo>
                  <a:lnTo>
                    <a:pt x="1747837" y="0"/>
                  </a:lnTo>
                  <a:lnTo>
                    <a:pt x="1747837" y="578776"/>
                  </a:lnTo>
                  <a:lnTo>
                    <a:pt x="0" y="578776"/>
                  </a:lnTo>
                  <a:close/>
                </a:path>
              </a:pathLst>
            </a:custGeom>
            <a:solidFill>
              <a:srgbClr val="F4EEE7"/>
            </a:solidFill>
            <a:ln w="38100" cap="sq">
              <a:solidFill>
                <a:srgbClr val="FFBD59"/>
              </a:solidFill>
              <a:prstDash val="solid"/>
              <a:miter/>
            </a:ln>
          </p:spPr>
        </p:sp>
        <p:sp>
          <p:nvSpPr>
            <p:cNvPr name="TextBox 28" id="28"/>
            <p:cNvSpPr txBox="true"/>
            <p:nvPr/>
          </p:nvSpPr>
          <p:spPr>
            <a:xfrm>
              <a:off x="0" y="-38100"/>
              <a:ext cx="1747837" cy="616876"/>
            </a:xfrm>
            <a:prstGeom prst="rect">
              <a:avLst/>
            </a:prstGeom>
          </p:spPr>
          <p:txBody>
            <a:bodyPr anchor="ctr" rtlCol="false" tIns="50800" lIns="50800" bIns="50800" rIns="50800"/>
            <a:lstStyle/>
            <a:p>
              <a:pPr algn="ctr">
                <a:lnSpc>
                  <a:spcPts val="3079"/>
                </a:lnSpc>
              </a:pPr>
            </a:p>
          </p:txBody>
        </p:sp>
      </p:grpSp>
      <p:grpSp>
        <p:nvGrpSpPr>
          <p:cNvPr name="Group 29" id="29"/>
          <p:cNvGrpSpPr/>
          <p:nvPr/>
        </p:nvGrpSpPr>
        <p:grpSpPr>
          <a:xfrm rot="0">
            <a:off x="1774640" y="8063620"/>
            <a:ext cx="6382983" cy="1931110"/>
            <a:chOff x="0" y="0"/>
            <a:chExt cx="1681115" cy="508605"/>
          </a:xfrm>
        </p:grpSpPr>
        <p:sp>
          <p:nvSpPr>
            <p:cNvPr name="Freeform 30" id="30"/>
            <p:cNvSpPr/>
            <p:nvPr/>
          </p:nvSpPr>
          <p:spPr>
            <a:xfrm flipH="false" flipV="false" rot="0">
              <a:off x="0" y="0"/>
              <a:ext cx="1681115" cy="508605"/>
            </a:xfrm>
            <a:custGeom>
              <a:avLst/>
              <a:gdLst/>
              <a:ahLst/>
              <a:cxnLst/>
              <a:rect r="r" b="b" t="t" l="l"/>
              <a:pathLst>
                <a:path h="508605" w="1681115">
                  <a:moveTo>
                    <a:pt x="0" y="0"/>
                  </a:moveTo>
                  <a:lnTo>
                    <a:pt x="1681115" y="0"/>
                  </a:lnTo>
                  <a:lnTo>
                    <a:pt x="1681115" y="508605"/>
                  </a:lnTo>
                  <a:lnTo>
                    <a:pt x="0" y="508605"/>
                  </a:lnTo>
                  <a:close/>
                </a:path>
              </a:pathLst>
            </a:custGeom>
            <a:solidFill>
              <a:srgbClr val="FFBD59"/>
            </a:solidFill>
            <a:ln cap="sq">
              <a:noFill/>
              <a:prstDash val="solid"/>
              <a:miter/>
            </a:ln>
          </p:spPr>
        </p:sp>
        <p:sp>
          <p:nvSpPr>
            <p:cNvPr name="TextBox 31" id="31"/>
            <p:cNvSpPr txBox="true"/>
            <p:nvPr/>
          </p:nvSpPr>
          <p:spPr>
            <a:xfrm>
              <a:off x="0" y="-38100"/>
              <a:ext cx="1681115" cy="546705"/>
            </a:xfrm>
            <a:prstGeom prst="rect">
              <a:avLst/>
            </a:prstGeom>
          </p:spPr>
          <p:txBody>
            <a:bodyPr anchor="ctr" rtlCol="false" tIns="50800" lIns="50800" bIns="50800" rIns="50800"/>
            <a:lstStyle/>
            <a:p>
              <a:pPr algn="ctr">
                <a:lnSpc>
                  <a:spcPts val="3079"/>
                </a:lnSpc>
              </a:pPr>
            </a:p>
          </p:txBody>
        </p:sp>
      </p:grpSp>
      <p:sp>
        <p:nvSpPr>
          <p:cNvPr name="TextBox 32" id="32"/>
          <p:cNvSpPr txBox="true"/>
          <p:nvPr/>
        </p:nvSpPr>
        <p:spPr>
          <a:xfrm rot="0">
            <a:off x="2088218" y="8613250"/>
            <a:ext cx="5755826" cy="679450"/>
          </a:xfrm>
          <a:prstGeom prst="rect">
            <a:avLst/>
          </a:prstGeom>
        </p:spPr>
        <p:txBody>
          <a:bodyPr anchor="t" rtlCol="false" tIns="0" lIns="0" bIns="0" rIns="0">
            <a:spAutoFit/>
          </a:bodyPr>
          <a:lstStyle/>
          <a:p>
            <a:pPr algn="l">
              <a:lnSpc>
                <a:spcPts val="5599"/>
              </a:lnSpc>
            </a:pPr>
            <a:r>
              <a:rPr lang="en-US" sz="3999">
                <a:solidFill>
                  <a:srgbClr val="F4EEE7"/>
                </a:solidFill>
                <a:latin typeface="Open Sans"/>
                <a:ea typeface="Open Sans"/>
                <a:cs typeface="Open Sans"/>
                <a:sym typeface="Open Sans"/>
              </a:rPr>
              <a:t>Electricity Management</a:t>
            </a:r>
          </a:p>
        </p:txBody>
      </p:sp>
      <p:sp>
        <p:nvSpPr>
          <p:cNvPr name="TextBox 33" id="33"/>
          <p:cNvSpPr txBox="true"/>
          <p:nvPr/>
        </p:nvSpPr>
        <p:spPr>
          <a:xfrm rot="0">
            <a:off x="0" y="1777560"/>
            <a:ext cx="18288000" cy="863600"/>
          </a:xfrm>
          <a:prstGeom prst="rect">
            <a:avLst/>
          </a:prstGeom>
        </p:spPr>
        <p:txBody>
          <a:bodyPr anchor="t" rtlCol="false" tIns="0" lIns="0" bIns="0" rIns="0">
            <a:spAutoFit/>
          </a:bodyPr>
          <a:lstStyle/>
          <a:p>
            <a:pPr algn="ctr">
              <a:lnSpc>
                <a:spcPts val="7000"/>
              </a:lnSpc>
            </a:pPr>
            <a:r>
              <a:rPr lang="en-US" sz="5000">
                <a:solidFill>
                  <a:srgbClr val="000000"/>
                </a:solidFill>
                <a:latin typeface="Open Sans"/>
                <a:ea typeface="Open Sans"/>
                <a:cs typeface="Open Sans"/>
                <a:sym typeface="Open Sans"/>
              </a:rPr>
              <a:t>Home Energy Management System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699" y="0"/>
            <a:ext cx="18288000" cy="1513362"/>
            <a:chOff x="0" y="0"/>
            <a:chExt cx="24384000" cy="2017815"/>
          </a:xfrm>
        </p:grpSpPr>
        <p:pic>
          <p:nvPicPr>
            <p:cNvPr name="Picture 3" id="3"/>
            <p:cNvPicPr>
              <a:picLocks noChangeAspect="true"/>
            </p:cNvPicPr>
            <p:nvPr/>
          </p:nvPicPr>
          <p:blipFill>
            <a:blip r:embed="rId2"/>
            <a:srcRect l="0" t="52883" r="0" b="32635"/>
            <a:stretch>
              <a:fillRect/>
            </a:stretch>
          </p:blipFill>
          <p:spPr>
            <a:xfrm flipH="false" flipV="false">
              <a:off x="0" y="0"/>
              <a:ext cx="24384000" cy="2017815"/>
            </a:xfrm>
            <a:prstGeom prst="rect">
              <a:avLst/>
            </a:prstGeom>
          </p:spPr>
        </p:pic>
      </p:grpSp>
      <p:sp>
        <p:nvSpPr>
          <p:cNvPr name="TextBox 4" id="4"/>
          <p:cNvSpPr txBox="true"/>
          <p:nvPr/>
        </p:nvSpPr>
        <p:spPr>
          <a:xfrm rot="0">
            <a:off x="1028700" y="1732111"/>
            <a:ext cx="16230600" cy="1388334"/>
          </a:xfrm>
          <a:prstGeom prst="rect">
            <a:avLst/>
          </a:prstGeom>
        </p:spPr>
        <p:txBody>
          <a:bodyPr anchor="t" rtlCol="false" tIns="0" lIns="0" bIns="0" rIns="0">
            <a:spAutoFit/>
          </a:bodyPr>
          <a:lstStyle/>
          <a:p>
            <a:pPr algn="ctr">
              <a:lnSpc>
                <a:spcPts val="9544"/>
              </a:lnSpc>
            </a:pPr>
            <a:r>
              <a:rPr lang="en-US" b="true" sz="8088">
                <a:solidFill>
                  <a:srgbClr val="201E18"/>
                </a:solidFill>
                <a:latin typeface="The Seasons Bold"/>
                <a:ea typeface="The Seasons Bold"/>
                <a:cs typeface="The Seasons Bold"/>
                <a:sym typeface="The Seasons Bold"/>
              </a:rPr>
              <a:t>TOOLS &amp; TECHNOLOGIES</a:t>
            </a:r>
          </a:p>
        </p:txBody>
      </p:sp>
      <p:sp>
        <p:nvSpPr>
          <p:cNvPr name="TextBox 5" id="5"/>
          <p:cNvSpPr txBox="true"/>
          <p:nvPr/>
        </p:nvSpPr>
        <p:spPr>
          <a:xfrm rot="0">
            <a:off x="1028700" y="3721127"/>
            <a:ext cx="4113637" cy="679450"/>
          </a:xfrm>
          <a:prstGeom prst="rect">
            <a:avLst/>
          </a:prstGeom>
        </p:spPr>
        <p:txBody>
          <a:bodyPr anchor="t" rtlCol="false" tIns="0" lIns="0" bIns="0" rIns="0">
            <a:spAutoFit/>
          </a:bodyPr>
          <a:lstStyle/>
          <a:p>
            <a:pPr algn="ctr">
              <a:lnSpc>
                <a:spcPts val="5599"/>
              </a:lnSpc>
            </a:pPr>
            <a:r>
              <a:rPr lang="en-US" sz="3999" b="true">
                <a:solidFill>
                  <a:srgbClr val="201E18"/>
                </a:solidFill>
                <a:latin typeface="Open Sans Bold"/>
                <a:ea typeface="Open Sans Bold"/>
                <a:cs typeface="Open Sans Bold"/>
                <a:sym typeface="Open Sans Bold"/>
              </a:rPr>
              <a:t>Technologies</a:t>
            </a:r>
          </a:p>
        </p:txBody>
      </p:sp>
      <p:sp>
        <p:nvSpPr>
          <p:cNvPr name="TextBox 6" id="6"/>
          <p:cNvSpPr txBox="true"/>
          <p:nvPr/>
        </p:nvSpPr>
        <p:spPr>
          <a:xfrm rot="0">
            <a:off x="6179820" y="3721127"/>
            <a:ext cx="4113637" cy="679450"/>
          </a:xfrm>
          <a:prstGeom prst="rect">
            <a:avLst/>
          </a:prstGeom>
        </p:spPr>
        <p:txBody>
          <a:bodyPr anchor="t" rtlCol="false" tIns="0" lIns="0" bIns="0" rIns="0">
            <a:spAutoFit/>
          </a:bodyPr>
          <a:lstStyle/>
          <a:p>
            <a:pPr algn="ctr">
              <a:lnSpc>
                <a:spcPts val="5599"/>
              </a:lnSpc>
            </a:pPr>
            <a:r>
              <a:rPr lang="en-US" sz="3999" b="true">
                <a:solidFill>
                  <a:srgbClr val="201E18"/>
                </a:solidFill>
                <a:latin typeface="Open Sans Bold"/>
                <a:ea typeface="Open Sans Bold"/>
                <a:cs typeface="Open Sans Bold"/>
                <a:sym typeface="Open Sans Bold"/>
              </a:rPr>
              <a:t>Algorithms </a:t>
            </a:r>
          </a:p>
        </p:txBody>
      </p:sp>
      <p:sp>
        <p:nvSpPr>
          <p:cNvPr name="TextBox 7" id="7"/>
          <p:cNvSpPr txBox="true"/>
          <p:nvPr/>
        </p:nvSpPr>
        <p:spPr>
          <a:xfrm rot="0">
            <a:off x="1433881" y="4610127"/>
            <a:ext cx="3303276" cy="3686175"/>
          </a:xfrm>
          <a:prstGeom prst="rect">
            <a:avLst/>
          </a:prstGeom>
        </p:spPr>
        <p:txBody>
          <a:bodyPr anchor="t" rtlCol="false" tIns="0" lIns="0" bIns="0" rIns="0">
            <a:spAutoFit/>
          </a:bodyPr>
          <a:lstStyle/>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Python</a:t>
            </a:r>
          </a:p>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React</a:t>
            </a:r>
          </a:p>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Firebase</a:t>
            </a:r>
          </a:p>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Node Js</a:t>
            </a:r>
          </a:p>
        </p:txBody>
      </p:sp>
      <p:sp>
        <p:nvSpPr>
          <p:cNvPr name="TextBox 8" id="8"/>
          <p:cNvSpPr txBox="true"/>
          <p:nvPr/>
        </p:nvSpPr>
        <p:spPr>
          <a:xfrm rot="0">
            <a:off x="13145663" y="3721127"/>
            <a:ext cx="4113637" cy="679450"/>
          </a:xfrm>
          <a:prstGeom prst="rect">
            <a:avLst/>
          </a:prstGeom>
        </p:spPr>
        <p:txBody>
          <a:bodyPr anchor="t" rtlCol="false" tIns="0" lIns="0" bIns="0" rIns="0">
            <a:spAutoFit/>
          </a:bodyPr>
          <a:lstStyle/>
          <a:p>
            <a:pPr algn="ctr">
              <a:lnSpc>
                <a:spcPts val="5599"/>
              </a:lnSpc>
            </a:pPr>
            <a:r>
              <a:rPr lang="en-US" sz="3999" b="true">
                <a:solidFill>
                  <a:srgbClr val="201E18"/>
                </a:solidFill>
                <a:latin typeface="Open Sans Bold"/>
                <a:ea typeface="Open Sans Bold"/>
                <a:cs typeface="Open Sans Bold"/>
                <a:sym typeface="Open Sans Bold"/>
              </a:rPr>
              <a:t>Tools</a:t>
            </a:r>
          </a:p>
        </p:txBody>
      </p:sp>
      <p:sp>
        <p:nvSpPr>
          <p:cNvPr name="TextBox 9" id="9"/>
          <p:cNvSpPr txBox="true"/>
          <p:nvPr/>
        </p:nvSpPr>
        <p:spPr>
          <a:xfrm rot="0">
            <a:off x="14459836" y="4610127"/>
            <a:ext cx="3550886" cy="1781175"/>
          </a:xfrm>
          <a:prstGeom prst="rect">
            <a:avLst/>
          </a:prstGeom>
        </p:spPr>
        <p:txBody>
          <a:bodyPr anchor="t" rtlCol="false" tIns="0" lIns="0" bIns="0" rIns="0">
            <a:spAutoFit/>
          </a:bodyPr>
          <a:lstStyle/>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GitHub</a:t>
            </a:r>
          </a:p>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MS Planner</a:t>
            </a:r>
          </a:p>
        </p:txBody>
      </p:sp>
      <p:sp>
        <p:nvSpPr>
          <p:cNvPr name="TextBox 10" id="10"/>
          <p:cNvSpPr txBox="true"/>
          <p:nvPr/>
        </p:nvSpPr>
        <p:spPr>
          <a:xfrm rot="0">
            <a:off x="6814767" y="4610127"/>
            <a:ext cx="7445123" cy="1781175"/>
          </a:xfrm>
          <a:prstGeom prst="rect">
            <a:avLst/>
          </a:prstGeom>
        </p:spPr>
        <p:txBody>
          <a:bodyPr anchor="t" rtlCol="false" tIns="0" lIns="0" bIns="0" rIns="0">
            <a:spAutoFit/>
          </a:bodyPr>
          <a:lstStyle/>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Random Forest Learning​</a:t>
            </a:r>
          </a:p>
          <a:p>
            <a:pPr algn="l" marL="647700" indent="-323850" lvl="1">
              <a:lnSpc>
                <a:spcPts val="7500"/>
              </a:lnSpc>
              <a:buFont typeface="Arial"/>
              <a:buChar char="•"/>
            </a:pPr>
            <a:r>
              <a:rPr lang="en-US" b="true" sz="3000">
                <a:solidFill>
                  <a:srgbClr val="201E18"/>
                </a:solidFill>
                <a:latin typeface="Open Sans Bold"/>
                <a:ea typeface="Open Sans Bold"/>
                <a:cs typeface="Open Sans Bold"/>
                <a:sym typeface="Open Sans Bold"/>
              </a:rPr>
              <a:t>Mixed-Integer Linear Programming​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DAGh9dZg4XU</dc:identifier>
  <dcterms:modified xsi:type="dcterms:W3CDTF">2011-08-01T06:04:30Z</dcterms:modified>
  <cp:revision>1</cp:revision>
  <dc:title>Beige and Brown Minimalist Professional Creative Project Presentation</dc:title>
</cp:coreProperties>
</file>